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9" r:id="rId2"/>
    <p:sldId id="274" r:id="rId3"/>
    <p:sldId id="275" r:id="rId4"/>
    <p:sldId id="276" r:id="rId5"/>
    <p:sldId id="306" r:id="rId6"/>
    <p:sldId id="308" r:id="rId7"/>
    <p:sldId id="307" r:id="rId8"/>
    <p:sldId id="309" r:id="rId9"/>
    <p:sldId id="310" r:id="rId10"/>
    <p:sldId id="311" r:id="rId11"/>
    <p:sldId id="312" r:id="rId12"/>
    <p:sldId id="313" r:id="rId13"/>
    <p:sldId id="326" r:id="rId14"/>
    <p:sldId id="327" r:id="rId15"/>
    <p:sldId id="282" r:id="rId16"/>
    <p:sldId id="314" r:id="rId17"/>
    <p:sldId id="316" r:id="rId18"/>
    <p:sldId id="317" r:id="rId19"/>
    <p:sldId id="318" r:id="rId20"/>
    <p:sldId id="319" r:id="rId21"/>
    <p:sldId id="321" r:id="rId22"/>
    <p:sldId id="320" r:id="rId23"/>
    <p:sldId id="322" r:id="rId24"/>
    <p:sldId id="323" r:id="rId25"/>
    <p:sldId id="324" r:id="rId26"/>
    <p:sldId id="325" r:id="rId27"/>
    <p:sldId id="297" r:id="rId28"/>
    <p:sldId id="298" r:id="rId29"/>
    <p:sldId id="299" r:id="rId30"/>
  </p:sldIdLst>
  <p:sldSz cx="9144000" cy="5715000" type="screen16x10"/>
  <p:notesSz cx="6858000" cy="9144000"/>
  <p:defaultTextStyle>
    <a:defPPr>
      <a:defRPr lang="es-ES_tradnl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49" userDrawn="1">
          <p15:clr>
            <a:srgbClr val="A4A3A4"/>
          </p15:clr>
        </p15:guide>
        <p15:guide id="2" pos="86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9F70"/>
    <a:srgbClr val="127E57"/>
    <a:srgbClr val="0E6142"/>
    <a:srgbClr val="42AC47"/>
    <a:srgbClr val="4E3880"/>
    <a:srgbClr val="FF9300"/>
    <a:srgbClr val="304F91"/>
    <a:srgbClr val="CC3333"/>
    <a:srgbClr val="49A39A"/>
    <a:srgbClr val="0076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38"/>
    <p:restoredTop sz="99474" autoAdjust="0"/>
  </p:normalViewPr>
  <p:slideViewPr>
    <p:cSldViewPr snapToGrid="0" snapToObjects="1" showGuides="1">
      <p:cViewPr varScale="1">
        <p:scale>
          <a:sx n="202" d="100"/>
          <a:sy n="202" d="100"/>
        </p:scale>
        <p:origin x="-696" y="-112"/>
      </p:cViewPr>
      <p:guideLst>
        <p:guide orient="horz" pos="3371"/>
        <p:guide pos="31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CE7732-5EE4-B74D-B7AE-29F49EB351B7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19141-3E12-8240-B35B-313AE7A97D6B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1853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_tradnl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_tradnl" dirty="0" smtClean="0"/>
              <a:t>Arrastre la imagen al marcador de </a:t>
            </a:r>
            <a:r>
              <a:rPr lang="es-ES_tradnl" dirty="0" err="1" smtClean="0"/>
              <a:t>poSíción</a:t>
            </a:r>
            <a:r>
              <a:rPr lang="es-ES_tradnl" dirty="0" smtClean="0"/>
              <a:t> o haga clic en el icono para agregarla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6BA5D-6D19-F74D-BC29-961222A1884E}" type="datetimeFigureOut">
              <a:rPr lang="es-ES_tradnl" smtClean="0"/>
              <a:t>11/05/18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2A4DC-C745-4944-8497-963A4F1419B1}" type="slidenum">
              <a:rPr lang="es-ES_tradnl" smtClean="0"/>
              <a:t>‹Nr.›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8" Type="http://schemas.openxmlformats.org/officeDocument/2006/relationships/image" Target="../media/image8.tiff"/><Relationship Id="rId9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" y="0"/>
            <a:ext cx="9128756" cy="570851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23138" y="998982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400" b="1" dirty="0" smtClean="0">
                <a:solidFill>
                  <a:srgbClr val="006135"/>
                </a:solidFill>
                <a:latin typeface="+mn-lt"/>
                <a:ea typeface="Avenir Next" charset="0"/>
                <a:cs typeface="Avenir Next" charset="0"/>
              </a:rPr>
              <a:t>Productos </a:t>
            </a:r>
          </a:p>
          <a:p>
            <a:pPr algn="l"/>
            <a:r>
              <a:rPr lang="es-ES_tradnl" sz="4400" b="1" dirty="0" smtClean="0">
                <a:solidFill>
                  <a:srgbClr val="006135"/>
                </a:solidFill>
                <a:latin typeface="+mn-lt"/>
                <a:ea typeface="Avenir Next" charset="0"/>
                <a:cs typeface="Avenir Next" charset="0"/>
              </a:rPr>
              <a:t>Banco Azteca</a:t>
            </a:r>
            <a:endParaRPr lang="es-ES_tradnl" sz="4400" b="1" dirty="0">
              <a:solidFill>
                <a:srgbClr val="006135"/>
              </a:solidFill>
              <a:latin typeface="+mn-lt"/>
              <a:ea typeface="Avenir Next" charset="0"/>
              <a:cs typeface="Avenir Next" charset="0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55824" y="5117308"/>
            <a:ext cx="2616677" cy="591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173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75164"/>
              </p:ext>
            </p:extLst>
          </p:nvPr>
        </p:nvGraphicFramePr>
        <p:xfrm>
          <a:off x="2159547" y="60303"/>
          <a:ext cx="162187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87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MX" sz="1000" b="1" dirty="0" smtClean="0">
                          <a:solidFill>
                            <a:srgbClr val="42AC47"/>
                          </a:solidFill>
                        </a:rPr>
                        <a:t>EMPRESARIO AZTECA 50-150 CAPITAL DE TRABAJO</a:t>
                      </a:r>
                      <a:endParaRPr lang="es-ES_tradnl" sz="10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100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$12,500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$500,000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44234"/>
              </p:ext>
            </p:extLst>
          </p:nvPr>
        </p:nvGraphicFramePr>
        <p:xfrm>
          <a:off x="189675" y="97714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03"/>
            <a:ext cx="5598276" cy="5458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5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5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</a:t>
            </a:r>
            <a:r>
              <a:rPr lang="es-ES_tradnl" sz="15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Crédito</a:t>
            </a:r>
            <a:endParaRPr lang="es-ES_tradnl" sz="1500" b="1" dirty="0" smtClean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5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EMPRESARIO </a:t>
            </a:r>
            <a:r>
              <a:rPr lang="es-ES_tradnl" sz="15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AZTECA</a:t>
            </a:r>
            <a:endParaRPr lang="es-ES_tradnl" sz="1500" b="1" dirty="0">
              <a:solidFill>
                <a:srgbClr val="42AC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7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525258"/>
              </p:ext>
            </p:extLst>
          </p:nvPr>
        </p:nvGraphicFramePr>
        <p:xfrm>
          <a:off x="6110521" y="1386303"/>
          <a:ext cx="2784868" cy="351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9298"/>
                <a:gridCol w="982785"/>
                <a:gridCol w="982785"/>
              </a:tblGrid>
              <a:tr h="410150">
                <a:tc>
                  <a:txBody>
                    <a:bodyPr/>
                    <a:lstStyle/>
                    <a:p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Actual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Nuevo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15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ADN</a:t>
                      </a:r>
                      <a:endParaRPr lang="es-ES_tradnl" sz="1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MOC</a:t>
                      </a:r>
                      <a:r>
                        <a:rPr lang="es-ES_tradnl" sz="1000" b="0" baseline="0" dirty="0" smtClean="0">
                          <a:solidFill>
                            <a:srgbClr val="000000"/>
                          </a:solidFill>
                        </a:rPr>
                        <a:t> Empresario Azteca </a:t>
                      </a:r>
                      <a:r>
                        <a:rPr lang="es-ES_tradnl" sz="1000" b="0" baseline="0" dirty="0" smtClean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s-ES_tradnl" sz="1000" b="0" baseline="0" dirty="0" err="1" smtClean="0">
                          <a:solidFill>
                            <a:srgbClr val="000000"/>
                          </a:solidFill>
                        </a:rPr>
                        <a:t>iPad</a:t>
                      </a:r>
                      <a:r>
                        <a:rPr lang="es-ES_tradnl" sz="1000" b="0" baseline="0" dirty="0" smtClean="0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s-ES_tradnl" sz="10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400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ADN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ADN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4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MOC EAZ </a:t>
                      </a:r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400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Caja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 ADN</a:t>
                      </a:r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Caja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 ADN</a:t>
                      </a:r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4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Cargo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automático</a:t>
                      </a:r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Cargo </a:t>
                      </a:r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automático</a:t>
                      </a:r>
                      <a:endParaRPr lang="es-ES_tradnl" sz="100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1015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Sistema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 Regional de </a:t>
                      </a:r>
                      <a:r>
                        <a:rPr lang="es-ES_tradnl" sz="1000" baseline="0" dirty="0" smtClean="0">
                          <a:solidFill>
                            <a:srgbClr val="000000"/>
                          </a:solidFill>
                        </a:rPr>
                        <a:t>Crédito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Sistema Regional de </a:t>
                      </a:r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Crédito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FITIR - 363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71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Credimax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FITIR - 245</a:t>
                      </a:r>
                      <a:endParaRPr lang="es-ES_tradnl" sz="10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000" dirty="0" smtClean="0">
                          <a:solidFill>
                            <a:srgbClr val="000000"/>
                          </a:solidFill>
                        </a:rPr>
                        <a:t>Alnova</a:t>
                      </a:r>
                    </a:p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Producto -</a:t>
                      </a:r>
                      <a:r>
                        <a:rPr lang="es-ES_tradnl" sz="1000" b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96 Subproducto</a:t>
                      </a:r>
                      <a:r>
                        <a:rPr lang="es-ES_tradnl" sz="1000" b="0" baseline="0" dirty="0" smtClean="0">
                          <a:solidFill>
                            <a:srgbClr val="000000"/>
                          </a:solidFill>
                        </a:rPr>
                        <a:t> - </a:t>
                      </a:r>
                      <a:r>
                        <a:rPr lang="es-ES_tradnl" sz="1000" b="0" dirty="0" smtClean="0">
                          <a:solidFill>
                            <a:srgbClr val="000000"/>
                          </a:solidFill>
                        </a:rPr>
                        <a:t>150</a:t>
                      </a:r>
                      <a:endParaRPr lang="es-ES_tradnl" sz="100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17 Rectángulo"/>
          <p:cNvSpPr/>
          <p:nvPr/>
        </p:nvSpPr>
        <p:spPr>
          <a:xfrm>
            <a:off x="7196049" y="666750"/>
            <a:ext cx="10354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sz="1600" b="1" dirty="0" smtClean="0">
                <a:solidFill>
                  <a:srgbClr val="42AC47"/>
                </a:solidFill>
              </a:rPr>
              <a:t>SISTEMAS</a:t>
            </a:r>
            <a:endParaRPr lang="es-ES_tradnl" sz="1600" b="1" dirty="0">
              <a:solidFill>
                <a:srgbClr val="42AC47"/>
              </a:solidFill>
            </a:endParaRPr>
          </a:p>
        </p:txBody>
      </p:sp>
      <p:graphicFrame>
        <p:nvGraphicFramePr>
          <p:cNvPr id="19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80047"/>
              </p:ext>
            </p:extLst>
          </p:nvPr>
        </p:nvGraphicFramePr>
        <p:xfrm>
          <a:off x="3914774" y="60303"/>
          <a:ext cx="2076451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6451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rgbClr val="42AC47"/>
                          </a:solidFill>
                        </a:rPr>
                        <a:t>EMPRESARIO AZTECA NEGOCIO  (nueva definición)</a:t>
                      </a:r>
                      <a:endParaRPr lang="es-ES_tradnl" sz="10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100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 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$300,000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82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3089001"/>
              </p:ext>
            </p:extLst>
          </p:nvPr>
        </p:nvGraphicFramePr>
        <p:xfrm>
          <a:off x="2154308" y="178575"/>
          <a:ext cx="1302054" cy="5164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54"/>
              </a:tblGrid>
              <a:tr h="897633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rgbClr val="FF9300"/>
                          </a:solidFill>
                        </a:rPr>
                        <a:t>ADELANTO NÓMINA</a:t>
                      </a:r>
                      <a:endParaRPr lang="es-ES_tradnl" sz="11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8277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Sig.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periodo de pago</a:t>
                      </a:r>
                      <a:endParaRPr lang="es-ES_tradnl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35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opcional)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opcional)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3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opcional)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9494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764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2034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3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4840">
                <a:tc>
                  <a:txBody>
                    <a:bodyPr/>
                    <a:lstStyle/>
                    <a:p>
                      <a:pPr algn="l"/>
                      <a:r>
                        <a:rPr lang="es-ES_tradnl" sz="1200" dirty="0" smtClean="0">
                          <a:solidFill>
                            <a:schemeClr val="tx1"/>
                          </a:solidFill>
                        </a:rPr>
                        <a:t>10%, 20%, 30%</a:t>
                      </a:r>
                      <a:r>
                        <a:rPr lang="es-ES_tradnl" sz="1200" baseline="0" dirty="0" smtClean="0">
                          <a:solidFill>
                            <a:schemeClr val="tx1"/>
                          </a:solidFill>
                        </a:rPr>
                        <a:t> de su nómina</a:t>
                      </a:r>
                      <a:endParaRPr lang="es-ES_tradnl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ítulo 1"/>
          <p:cNvSpPr txBox="1">
            <a:spLocks/>
          </p:cNvSpPr>
          <p:nvPr/>
        </p:nvSpPr>
        <p:spPr>
          <a:xfrm>
            <a:off x="32456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FF9300"/>
                </a:solidFill>
                <a:latin typeface="Calibri" charset="0"/>
                <a:ea typeface="Calibri" charset="0"/>
                <a:cs typeface="Calibri" charset="0"/>
              </a:rPr>
              <a:t>PRÉSTAMO A EMPLEADOS</a:t>
            </a:r>
            <a:endParaRPr lang="es-ES_tradnl" sz="1600" b="1" dirty="0">
              <a:solidFill>
                <a:srgbClr val="FF93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427094"/>
              </p:ext>
            </p:extLst>
          </p:nvPr>
        </p:nvGraphicFramePr>
        <p:xfrm>
          <a:off x="0" y="1077292"/>
          <a:ext cx="2063750" cy="4162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911"/>
                <a:gridCol w="1203839"/>
              </a:tblGrid>
              <a:tr h="256540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</a:t>
                      </a:r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Disposici</a:t>
                      </a:r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ó</a:t>
                      </a:r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146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463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96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00298" y="178575"/>
            <a:ext cx="663930" cy="416722"/>
          </a:xfrm>
          <a:prstGeom prst="rect">
            <a:avLst/>
          </a:prstGeom>
        </p:spPr>
      </p:pic>
      <p:graphicFrame>
        <p:nvGraphicFramePr>
          <p:cNvPr id="20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32684"/>
              </p:ext>
            </p:extLst>
          </p:nvPr>
        </p:nvGraphicFramePr>
        <p:xfrm>
          <a:off x="3484260" y="178575"/>
          <a:ext cx="1302054" cy="524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54"/>
              </a:tblGrid>
              <a:tr h="897633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rgbClr val="FF9300"/>
                          </a:solidFill>
                        </a:rPr>
                        <a:t>PRÉSTAMO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 EMPLEADOS</a:t>
                      </a: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80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35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$2,000.00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688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3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meses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de su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nómina</a:t>
                      </a:r>
                      <a:endParaRPr lang="es-ES_tradnl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58688"/>
              </p:ext>
            </p:extLst>
          </p:nvPr>
        </p:nvGraphicFramePr>
        <p:xfrm>
          <a:off x="4830565" y="178576"/>
          <a:ext cx="1302054" cy="5133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54"/>
              </a:tblGrid>
              <a:tr h="897633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rgbClr val="FF9300"/>
                          </a:solidFill>
                        </a:rPr>
                        <a:t>NEGOCIACIÓN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 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EX- 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EMPLEADOS</a:t>
                      </a:r>
                      <a:endParaRPr lang="es-ES_tradnl" sz="11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80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35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740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Se ajusta a la deuda del 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ex-empleado</a:t>
                      </a:r>
                      <a:endParaRPr lang="es-ES_tradnl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1986802"/>
              </p:ext>
            </p:extLst>
          </p:nvPr>
        </p:nvGraphicFramePr>
        <p:xfrm>
          <a:off x="6143636" y="178575"/>
          <a:ext cx="1302054" cy="524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54"/>
              </a:tblGrid>
              <a:tr h="897633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rgbClr val="FF9300"/>
                          </a:solidFill>
                        </a:rPr>
                        <a:t>PRÉSTAMOS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 EMPLEADOS TIENDAS NETO 6 MESES</a:t>
                      </a:r>
                      <a:endParaRPr lang="es-ES_tradnl" sz="11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80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35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$2,000.00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688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$10,500.00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705289"/>
              </p:ext>
            </p:extLst>
          </p:nvPr>
        </p:nvGraphicFramePr>
        <p:xfrm>
          <a:off x="7500958" y="178575"/>
          <a:ext cx="1302054" cy="5246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54"/>
              </a:tblGrid>
              <a:tr h="89763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1" dirty="0" smtClean="0">
                          <a:solidFill>
                            <a:srgbClr val="FF9300"/>
                          </a:solidFill>
                        </a:rPr>
                        <a:t>PRÉSTAMOS</a:t>
                      </a:r>
                      <a:r>
                        <a:rPr lang="es-ES_tradnl" sz="1100" b="1" baseline="0" dirty="0" smtClean="0">
                          <a:solidFill>
                            <a:srgbClr val="FF9300"/>
                          </a:solidFill>
                        </a:rPr>
                        <a:t> EMPLEADOS TIENDAS NETO </a:t>
                      </a:r>
                      <a:endParaRPr lang="es-ES_tradnl" sz="1100" b="1" dirty="0" smtClean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80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535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654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73211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$2,000.00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33688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$13,000.00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6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6182" y="178575"/>
            <a:ext cx="663930" cy="416722"/>
          </a:xfrm>
          <a:prstGeom prst="rect">
            <a:avLst/>
          </a:prstGeom>
        </p:spPr>
      </p:pic>
      <p:pic>
        <p:nvPicPr>
          <p:cNvPr id="27" name="Imagen 1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2066" y="178575"/>
            <a:ext cx="663930" cy="4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20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474939"/>
              </p:ext>
            </p:extLst>
          </p:nvPr>
        </p:nvGraphicFramePr>
        <p:xfrm>
          <a:off x="142845" y="980029"/>
          <a:ext cx="1000132" cy="3216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2"/>
              </a:tblGrid>
              <a:tr h="516428">
                <a:tc>
                  <a:txBody>
                    <a:bodyPr/>
                    <a:lstStyle/>
                    <a:p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algn="l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06591"/>
              </p:ext>
            </p:extLst>
          </p:nvPr>
        </p:nvGraphicFramePr>
        <p:xfrm>
          <a:off x="1142976" y="64458"/>
          <a:ext cx="1214446" cy="41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4446"/>
              </a:tblGrid>
              <a:tr h="14319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ADELANTO NÓMINA</a:t>
                      </a:r>
                    </a:p>
                    <a:p>
                      <a:pPr algn="ctr"/>
                      <a:endParaRPr lang="es-ES_tradnl" sz="1200" b="1" dirty="0" smtClean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0" baseline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V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ía Nómina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 – Pago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Domiciliado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FITIR 76</a:t>
                      </a:r>
                      <a:endParaRPr lang="es-ES_tradnl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Rectángulo 14"/>
          <p:cNvSpPr/>
          <p:nvPr/>
        </p:nvSpPr>
        <p:spPr>
          <a:xfrm>
            <a:off x="4470208" y="356156"/>
            <a:ext cx="917959" cy="308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sz="2400" dirty="0"/>
          </a:p>
        </p:txBody>
      </p:sp>
      <p:graphicFrame>
        <p:nvGraphicFramePr>
          <p:cNvPr id="7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28827"/>
              </p:ext>
            </p:extLst>
          </p:nvPr>
        </p:nvGraphicFramePr>
        <p:xfrm>
          <a:off x="2390504" y="68426"/>
          <a:ext cx="1395678" cy="41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678"/>
              </a:tblGrid>
              <a:tr h="1431985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PRÉSTAMO</a:t>
                      </a:r>
                      <a:r>
                        <a:rPr lang="es-ES_tradnl" sz="1200" b="1" baseline="0" dirty="0" smtClean="0">
                          <a:solidFill>
                            <a:srgbClr val="FF9300"/>
                          </a:solidFill>
                        </a:rPr>
                        <a:t> EMPLEADOS</a:t>
                      </a:r>
                    </a:p>
                    <a:p>
                      <a:pPr algn="ctr"/>
                      <a:endParaRPr lang="es-ES_tradnl" sz="1200" b="1" dirty="0" smtClean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0" baseline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ADN/ Cargo 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tarjeta 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ómina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180000" marR="90000" marT="45000" marB="45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FITIR 106</a:t>
                      </a:r>
                      <a:endParaRPr lang="es-ES_tradnl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579787"/>
              </p:ext>
            </p:extLst>
          </p:nvPr>
        </p:nvGraphicFramePr>
        <p:xfrm>
          <a:off x="3786181" y="68904"/>
          <a:ext cx="2356661" cy="41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6661"/>
              </a:tblGrid>
              <a:tr h="1431985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NEGOCIACIÓN</a:t>
                      </a:r>
                      <a:r>
                        <a:rPr lang="es-ES_tradnl" sz="1200" b="1" baseline="0" dirty="0" smtClean="0">
                          <a:solidFill>
                            <a:srgbClr val="FF9300"/>
                          </a:solidFill>
                        </a:rPr>
                        <a:t> EX EMPLEADOS</a:t>
                      </a:r>
                      <a:endParaRPr lang="es-ES_tradnl" sz="1200" b="1" dirty="0" smtClean="0">
                        <a:solidFill>
                          <a:srgbClr val="FF9300"/>
                        </a:solidFill>
                      </a:endParaRPr>
                    </a:p>
                    <a:p>
                      <a:pPr algn="ctr"/>
                      <a:endParaRPr lang="es-ES_tradnl" sz="1200" b="1" dirty="0" smtClean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0" baseline="0" dirty="0" smtClean="0">
                          <a:solidFill>
                            <a:schemeClr val="tx1"/>
                          </a:solidFill>
                        </a:rPr>
                        <a:t>Servicios centralizados – FBP (Folio Baja Personal)</a:t>
                      </a:r>
                      <a:endParaRPr lang="es-ES_tradnl" sz="10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       FITIR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225  </a:t>
                      </a:r>
                      <a:endParaRPr lang="es-MX" sz="1000" dirty="0" smtClean="0"/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MX" sz="1000" dirty="0" smtClean="0"/>
                        <a:t>        Sistema Regional de Cr</a:t>
                      </a:r>
                      <a:r>
                        <a:rPr lang="es-MX" sz="1000" dirty="0" smtClean="0"/>
                        <a:t>édito</a:t>
                      </a:r>
                      <a:endParaRPr lang="es-MX" sz="1000" dirty="0" smtClean="0"/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MX" sz="1000" dirty="0" smtClean="0"/>
                        <a:t>        Sistema de Cobranza Unificado</a:t>
                      </a:r>
                      <a:endParaRPr lang="es-MX" sz="1000" dirty="0" smtClean="0"/>
                    </a:p>
                    <a:p>
                      <a:pPr marL="228600" marR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es-MX" sz="1000" dirty="0" smtClean="0"/>
                        <a:t>        Sistema de Cobranza M</a:t>
                      </a:r>
                      <a:r>
                        <a:rPr lang="es-MX" sz="1000" dirty="0" smtClean="0"/>
                        <a:t>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Alnova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96 - </a:t>
                      </a:r>
                      <a:r>
                        <a:rPr lang="es-ES_tradnl" sz="1000" b="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Subproducto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93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418544"/>
              </p:ext>
            </p:extLst>
          </p:nvPr>
        </p:nvGraphicFramePr>
        <p:xfrm>
          <a:off x="6142843" y="68904"/>
          <a:ext cx="1430348" cy="41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0348"/>
              </a:tblGrid>
              <a:tr h="1431985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PRÉSTAMOS</a:t>
                      </a:r>
                      <a:r>
                        <a:rPr lang="es-ES_tradnl" sz="1200" b="1" baseline="0" dirty="0" smtClean="0">
                          <a:solidFill>
                            <a:srgbClr val="FF9300"/>
                          </a:solidFill>
                        </a:rPr>
                        <a:t> EMPLEADOS TIENDAS NETO 6 MESES</a:t>
                      </a:r>
                      <a:endParaRPr lang="es-ES_tradnl" sz="1200" b="1" dirty="0" smtClean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0" baseline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ADN / Cargo 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tarjeta nómina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Alnova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FITIR 211</a:t>
                      </a:r>
                      <a:endParaRPr lang="es-ES_tradnl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926940"/>
              </p:ext>
            </p:extLst>
          </p:nvPr>
        </p:nvGraphicFramePr>
        <p:xfrm>
          <a:off x="7572397" y="69976"/>
          <a:ext cx="1516518" cy="4131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6518"/>
              </a:tblGrid>
              <a:tr h="143198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PRÉSTAMOS</a:t>
                      </a:r>
                      <a:r>
                        <a:rPr lang="es-ES_tradnl" sz="1200" b="1" baseline="0" dirty="0" smtClean="0">
                          <a:solidFill>
                            <a:srgbClr val="FF9300"/>
                          </a:solidFill>
                        </a:rPr>
                        <a:t> EMPLEADOS TIENDAS NETO </a:t>
                      </a:r>
                      <a:endParaRPr lang="es-ES_tradnl" sz="1200" b="1" dirty="0" smtClean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="0" baseline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endParaRPr lang="es-ES_tradnl" sz="1000" b="0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ADN / Cargo 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tarjeta nómina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000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10000">
                <a:tc>
                  <a:txBody>
                    <a:bodyPr/>
                    <a:lstStyle/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Alnova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FITIR 226</a:t>
                      </a:r>
                      <a:endParaRPr lang="es-ES_tradnl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11 Conector recto"/>
          <p:cNvCxnSpPr/>
          <p:nvPr/>
        </p:nvCxnSpPr>
        <p:spPr>
          <a:xfrm>
            <a:off x="2376474" y="1527960"/>
            <a:ext cx="2" cy="2672451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"/>
          <p:cNvCxnSpPr/>
          <p:nvPr/>
        </p:nvCxnSpPr>
        <p:spPr>
          <a:xfrm>
            <a:off x="3786977" y="1511897"/>
            <a:ext cx="0" cy="2688514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"/>
          <p:cNvCxnSpPr/>
          <p:nvPr/>
        </p:nvCxnSpPr>
        <p:spPr>
          <a:xfrm>
            <a:off x="6144432" y="1515363"/>
            <a:ext cx="0" cy="2681082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"/>
          <p:cNvCxnSpPr/>
          <p:nvPr/>
        </p:nvCxnSpPr>
        <p:spPr>
          <a:xfrm flipH="1">
            <a:off x="7572397" y="1516025"/>
            <a:ext cx="794" cy="268041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16 CuadroTexto"/>
          <p:cNvSpPr txBox="1"/>
          <p:nvPr/>
        </p:nvSpPr>
        <p:spPr>
          <a:xfrm>
            <a:off x="428596" y="4405331"/>
            <a:ext cx="5965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 smtClean="0"/>
              <a:t>Notas -</a:t>
            </a:r>
            <a:endParaRPr lang="es-MX" sz="1200" b="1" dirty="0" smtClean="0"/>
          </a:p>
          <a:p>
            <a:endParaRPr lang="es-MX" sz="1200" b="1" dirty="0" smtClean="0"/>
          </a:p>
          <a:p>
            <a:r>
              <a:rPr lang="es-MX" sz="1200" b="1" dirty="0" smtClean="0"/>
              <a:t>Plazo</a:t>
            </a:r>
            <a:r>
              <a:rPr lang="es-MX" sz="1200" dirty="0" smtClean="0"/>
              <a:t>: 13 – 80 semanas se define por negocio, depende de las reglas de negocio.</a:t>
            </a:r>
            <a:endParaRPr lang="es-MX" sz="1200" b="1" dirty="0" smtClean="0"/>
          </a:p>
          <a:p>
            <a:r>
              <a:rPr lang="es-MX" sz="1200" b="1" dirty="0" smtClean="0"/>
              <a:t>Periodo</a:t>
            </a:r>
            <a:r>
              <a:rPr lang="es-MX" sz="1200" dirty="0" smtClean="0"/>
              <a:t>: Opcional depende de su siguiente periodo de pago.</a:t>
            </a:r>
          </a:p>
          <a:p>
            <a:r>
              <a:rPr lang="es-MX" sz="1200" b="1" dirty="0" smtClean="0"/>
              <a:t>Negociación </a:t>
            </a:r>
            <a:r>
              <a:rPr lang="es-MX" sz="1200" b="1" dirty="0" smtClean="0"/>
              <a:t>ex-empleados</a:t>
            </a:r>
            <a:r>
              <a:rPr lang="es-MX" sz="1200" dirty="0" smtClean="0"/>
              <a:t>: No se realiza un surtimiento, solo se liquida la deuda que tenga.</a:t>
            </a:r>
          </a:p>
          <a:p>
            <a:endParaRPr lang="es-MX" sz="1200" dirty="0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32456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FF9300"/>
                </a:solidFill>
                <a:latin typeface="Calibri" charset="0"/>
                <a:ea typeface="Calibri" charset="0"/>
                <a:cs typeface="Calibri" charset="0"/>
              </a:rPr>
              <a:t>PRÉSTAMO A EMPLEADOS</a:t>
            </a:r>
            <a:endParaRPr lang="es-ES_tradnl" sz="1600" b="1" dirty="0">
              <a:solidFill>
                <a:srgbClr val="FF93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981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075563"/>
              </p:ext>
            </p:extLst>
          </p:nvPr>
        </p:nvGraphicFramePr>
        <p:xfrm>
          <a:off x="5072066" y="548610"/>
          <a:ext cx="1738002" cy="445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02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ORO POR EFECTIVO</a:t>
                      </a:r>
                      <a:r>
                        <a:rPr lang="es-ES_tradnl" sz="1100" b="1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/ EMPEÑO</a:t>
                      </a:r>
                      <a:endParaRPr lang="es-ES_tradnl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día</a:t>
                      </a:r>
                      <a:endParaRPr lang="es-ES_tradnl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26 Semanas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$ 150.00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$500,000.00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16749"/>
              </p:ext>
            </p:extLst>
          </p:nvPr>
        </p:nvGraphicFramePr>
        <p:xfrm>
          <a:off x="189676" y="979994"/>
          <a:ext cx="3025002" cy="4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835"/>
                <a:gridCol w="1930167"/>
              </a:tblGrid>
              <a:tr h="288000">
                <a:tc rowSpan="2"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 *</a:t>
                      </a:r>
                      <a:endParaRPr lang="es-ES_tradnl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rowSpan="2"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rowSpan="3"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Mismo</a:t>
                      </a:r>
                      <a:r>
                        <a:rPr lang="es-ES_tradnl" sz="11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día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rowSpan="5"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rowSpan="2"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1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</a:t>
                      </a:r>
                      <a:r>
                        <a:rPr lang="es-ES_tradnl" sz="11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mínimo de compra</a:t>
                      </a:r>
                      <a:endParaRPr lang="es-ES_tradnl" sz="11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30071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PRESTA PRENDA</a:t>
            </a:r>
            <a:endParaRPr lang="es-ES_tradnl" sz="1600" b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7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541506"/>
              </p:ext>
            </p:extLst>
          </p:nvPr>
        </p:nvGraphicFramePr>
        <p:xfrm>
          <a:off x="6894947" y="527478"/>
          <a:ext cx="1738002" cy="449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02"/>
              </a:tblGrid>
              <a:tr h="447040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RENOVACIONES PRESTA PRENDA</a:t>
                      </a:r>
                      <a:endParaRPr lang="es-ES_tradnl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4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26 Semanas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$150.00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$500,000.00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819001"/>
              </p:ext>
            </p:extLst>
          </p:nvPr>
        </p:nvGraphicFramePr>
        <p:xfrm>
          <a:off x="3262626" y="548610"/>
          <a:ext cx="1738002" cy="445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02"/>
              </a:tblGrid>
              <a:tr h="288000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ORO POR EFECTIVO    EXPRESS / EMPEÑO</a:t>
                      </a:r>
                      <a:endParaRPr lang="es-ES_tradnl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día</a:t>
                      </a:r>
                      <a:endParaRPr lang="es-ES_tradnl" sz="11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día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$ 150.00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$500,000.00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7 CuadroTexto"/>
          <p:cNvSpPr txBox="1"/>
          <p:nvPr/>
        </p:nvSpPr>
        <p:spPr>
          <a:xfrm>
            <a:off x="1287566" y="5248036"/>
            <a:ext cx="73581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b="1" dirty="0" smtClean="0"/>
              <a:t>Nota</a:t>
            </a:r>
            <a:r>
              <a:rPr lang="es-MX" sz="1200" dirty="0" smtClean="0"/>
              <a:t>: </a:t>
            </a:r>
            <a:r>
              <a:rPr lang="es-MX" sz="1200" dirty="0" smtClean="0"/>
              <a:t>* Los </a:t>
            </a:r>
            <a:r>
              <a:rPr lang="es-MX" sz="1200" dirty="0" smtClean="0"/>
              <a:t>intereses se calculan como saldos insolutos.</a:t>
            </a:r>
            <a:endParaRPr lang="es-MX" sz="1200" dirty="0"/>
          </a:p>
        </p:txBody>
      </p:sp>
      <p:pic>
        <p:nvPicPr>
          <p:cNvPr id="1026" name="Picture 2" descr="E:\Users\B821164\Documents\Core Bancario\Presta Prenda\prestaprenda-col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440" y="166679"/>
            <a:ext cx="1142993" cy="761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37561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321236"/>
              </p:ext>
            </p:extLst>
          </p:nvPr>
        </p:nvGraphicFramePr>
        <p:xfrm>
          <a:off x="620876" y="1643450"/>
          <a:ext cx="1800000" cy="30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</a:tblGrid>
              <a:tr h="600000">
                <a:tc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</a:p>
                  </a:txBody>
                  <a:tcPr marT="38100" marB="38100"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algn="l"/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marT="38100" marB="38100"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marT="38100" marB="38100"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marT="38100" marB="38100"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  <a:endParaRPr lang="es-ES_tradnl" sz="11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T="38100" marB="38100"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047735"/>
              </p:ext>
            </p:extLst>
          </p:nvPr>
        </p:nvGraphicFramePr>
        <p:xfrm>
          <a:off x="2574039" y="911354"/>
          <a:ext cx="1800000" cy="373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</a:tblGrid>
              <a:tr h="731069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ORO POR EFECTIVO    EXPRESS / </a:t>
                      </a:r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EMPEÑO</a:t>
                      </a:r>
                      <a:endParaRPr lang="es-ES_tradnl" sz="1100" b="1" dirty="0">
                        <a:solidFill>
                          <a:srgbClr val="42AC47"/>
                        </a:solidFill>
                      </a:endParaRPr>
                    </a:p>
                    <a:p>
                      <a:pPr algn="ctr"/>
                      <a:endParaRPr lang="es-ES_tradnl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marT="38100" marB="3810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ódulo Valuador </a:t>
                      </a:r>
                      <a:endParaRPr lang="es-MX" sz="11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  <a:endParaRPr lang="es-ES_tradnl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</a:p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Canales de Terceros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Telecomm)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  <a:r>
                        <a:rPr lang="mr-IN" sz="11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FITIR 238</a:t>
                      </a:r>
                      <a:endParaRPr lang="es-ES_tradnl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Rectángulo 14"/>
          <p:cNvSpPr/>
          <p:nvPr/>
        </p:nvSpPr>
        <p:spPr>
          <a:xfrm>
            <a:off x="190969" y="81043"/>
            <a:ext cx="40005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</a:p>
          <a:p>
            <a:endParaRPr lang="es-ES_tradnl" sz="1400" b="1" dirty="0" smtClean="0">
              <a:solidFill>
                <a:srgbClr val="42AC47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400" b="1" dirty="0">
                <a:solidFill>
                  <a:schemeClr val="accent6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PRESTA PRENDA</a:t>
            </a:r>
            <a:endParaRPr lang="es-ES_tradnl" sz="1400" b="1" dirty="0">
              <a:solidFill>
                <a:schemeClr val="accent6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5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554541"/>
              </p:ext>
            </p:extLst>
          </p:nvPr>
        </p:nvGraphicFramePr>
        <p:xfrm>
          <a:off x="4524899" y="911354"/>
          <a:ext cx="1800000" cy="373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</a:tblGrid>
              <a:tr h="731069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ORO POR EFECTIVO</a:t>
                      </a:r>
                      <a:r>
                        <a:rPr lang="es-ES_tradnl" sz="1100" b="1" baseline="0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 / EMPEÑO</a:t>
                      </a:r>
                      <a:endParaRPr lang="es-ES_tradnl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s-ES_tradnl" sz="1100" b="1" dirty="0">
                        <a:solidFill>
                          <a:srgbClr val="42AC47"/>
                        </a:solidFill>
                      </a:endParaRPr>
                    </a:p>
                  </a:txBody>
                  <a:tcPr marT="38100" marB="3810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ódulo Valuador</a:t>
                      </a:r>
                      <a:endParaRPr lang="es-MX" sz="11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Pared</a:t>
                      </a:r>
                      <a:r>
                        <a:rPr lang="es-ES_tradnl" sz="1100" b="0" baseline="0" dirty="0" smtClean="0">
                          <a:solidFill>
                            <a:schemeClr val="tx1"/>
                          </a:solidFill>
                        </a:rPr>
                        <a:t> Electr</a:t>
                      </a:r>
                      <a:r>
                        <a:rPr lang="es-ES_tradnl" sz="1100" b="0" baseline="0" dirty="0" smtClean="0">
                          <a:solidFill>
                            <a:schemeClr val="tx1"/>
                          </a:solidFill>
                        </a:rPr>
                        <a:t>ónica</a:t>
                      </a:r>
                      <a:endParaRPr lang="es-ES_tradnl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</a:p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Canales de Terceros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(Telecomm)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  <a:r>
                        <a:rPr lang="mr-IN" sz="11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FITIR 238</a:t>
                      </a:r>
                      <a:endParaRPr lang="es-ES_tradnl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518896"/>
              </p:ext>
            </p:extLst>
          </p:nvPr>
        </p:nvGraphicFramePr>
        <p:xfrm>
          <a:off x="6486776" y="911318"/>
          <a:ext cx="1800000" cy="37310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/>
              </a:tblGrid>
              <a:tr h="731069">
                <a:tc>
                  <a:txBody>
                    <a:bodyPr/>
                    <a:lstStyle/>
                    <a:p>
                      <a:pPr algn="ctr"/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RENOVACIONES PRESTA </a:t>
                      </a:r>
                      <a:r>
                        <a:rPr lang="es-ES_tradnl" sz="1100" b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PRENDA</a:t>
                      </a:r>
                      <a:endParaRPr lang="es-ES_tradnl" sz="1100" b="1" dirty="0" smtClean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  <a:p>
                      <a:pPr algn="ctr"/>
                      <a:endParaRPr lang="es-ES_tradnl" sz="1100" b="1" dirty="0">
                        <a:solidFill>
                          <a:srgbClr val="42AC47"/>
                        </a:solidFill>
                      </a:endParaRPr>
                    </a:p>
                  </a:txBody>
                  <a:tcPr marT="38100" marB="38100"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s-MX" sz="1100" b="0" baseline="0" dirty="0" smtClean="0">
                          <a:solidFill>
                            <a:schemeClr val="tx1"/>
                          </a:solidFill>
                        </a:rPr>
                        <a:t>ódulo Valuador</a:t>
                      </a:r>
                      <a:endParaRPr lang="es-MX" sz="1100" b="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100" b="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  <a:endParaRPr lang="es-ES_tradnl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</a:p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Canales de Terceros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(Telecomm)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r>
                        <a:rPr lang="es-ES_tradnl" sz="11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100" dirty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000">
                <a:tc>
                  <a:txBody>
                    <a:bodyPr/>
                    <a:lstStyle/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  <a:r>
                        <a:rPr lang="mr-IN" sz="11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/>
                      <a:r>
                        <a:rPr lang="es-ES_tradnl" sz="1100" baseline="0" dirty="0" smtClean="0">
                          <a:solidFill>
                            <a:schemeClr val="tx1"/>
                          </a:solidFill>
                        </a:rPr>
                        <a:t>FITIR 330</a:t>
                      </a:r>
                      <a:endParaRPr lang="es-ES_tradnl" sz="11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marT="38100" marB="381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9" name="Picture 2" descr="E:\Users\B821164\Documents\Core Bancario\Presta Prenda\prestaprenda-colo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440" y="166679"/>
            <a:ext cx="1142993" cy="7619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7304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1535478"/>
              </p:ext>
            </p:extLst>
          </p:nvPr>
        </p:nvGraphicFramePr>
        <p:xfrm>
          <a:off x="2159547" y="303006"/>
          <a:ext cx="1368351" cy="53503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4747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BIG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6967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36 meses</a:t>
                      </a: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314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428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141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325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9856">
                <a:tc>
                  <a:txBody>
                    <a:bodyPr/>
                    <a:lstStyle/>
                    <a:p>
                      <a:pPr algn="l"/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$5,000</a:t>
                      </a: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09819">
                <a:tc>
                  <a:txBody>
                    <a:bodyPr/>
                    <a:lstStyle/>
                    <a:p>
                      <a:pPr algn="l"/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$500,000</a:t>
                      </a:r>
                    </a:p>
                  </a:txBody>
                  <a:tcPr marL="251999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NÓMINA BIG</a:t>
            </a:r>
            <a:endParaRPr lang="es-ES_tradnl" sz="1600" b="1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0065226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957498"/>
              </p:ext>
            </p:extLst>
          </p:nvPr>
        </p:nvGraphicFramePr>
        <p:xfrm>
          <a:off x="3709488" y="303006"/>
          <a:ext cx="1368351" cy="53512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68176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PENSIONADOS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24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497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36 meses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1814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$1,000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0769">
                <a:tc>
                  <a:txBody>
                    <a:bodyPr/>
                    <a:lstStyle/>
                    <a:p>
                      <a:pPr algn="l"/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$300,000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30" y="334324"/>
            <a:ext cx="652886" cy="4240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220" y="334324"/>
            <a:ext cx="652886" cy="424097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42543"/>
              </p:ext>
            </p:extLst>
          </p:nvPr>
        </p:nvGraphicFramePr>
        <p:xfrm>
          <a:off x="5264750" y="303006"/>
          <a:ext cx="1368351" cy="5325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60856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PORTABILIDAD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224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497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36 meses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1814">
                <a:tc>
                  <a:txBody>
                    <a:bodyPr/>
                    <a:lstStyle/>
                    <a:p>
                      <a:pPr algn="l"/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$1,000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92795">
                <a:tc>
                  <a:txBody>
                    <a:bodyPr/>
                    <a:lstStyle/>
                    <a:p>
                      <a:pPr algn="l"/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$300,000</a:t>
                      </a:r>
                    </a:p>
                  </a:txBody>
                  <a:tcPr marL="251999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7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482" y="334324"/>
            <a:ext cx="652886" cy="42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11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899856"/>
              </p:ext>
            </p:extLst>
          </p:nvPr>
        </p:nvGraphicFramePr>
        <p:xfrm>
          <a:off x="2188796" y="887519"/>
          <a:ext cx="1368351" cy="27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12104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BIG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chemeClr val="bg2">
                    <a:lumMod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NÓMINA BIG</a:t>
            </a:r>
            <a:endParaRPr lang="es-ES_tradnl" sz="1600" b="1" dirty="0">
              <a:solidFill>
                <a:schemeClr val="bg2">
                  <a:lumMod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813398"/>
              </p:ext>
            </p:extLst>
          </p:nvPr>
        </p:nvGraphicFramePr>
        <p:xfrm>
          <a:off x="4346772" y="303006"/>
          <a:ext cx="1368351" cy="853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53671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PENSIONADOS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830" y="334324"/>
            <a:ext cx="652886" cy="42409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504" y="334324"/>
            <a:ext cx="652886" cy="424097"/>
          </a:xfrm>
          <a:prstGeom prst="rect">
            <a:avLst/>
          </a:prstGeom>
        </p:spPr>
      </p:pic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9176"/>
              </p:ext>
            </p:extLst>
          </p:nvPr>
        </p:nvGraphicFramePr>
        <p:xfrm>
          <a:off x="7084953" y="303006"/>
          <a:ext cx="1368351" cy="853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53671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PORTABILIDAD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738" y="334324"/>
            <a:ext cx="652886" cy="424097"/>
          </a:xfrm>
          <a:prstGeom prst="rect">
            <a:avLst/>
          </a:prstGeom>
        </p:spPr>
      </p:pic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907888"/>
              </p:ext>
            </p:extLst>
          </p:nvPr>
        </p:nvGraphicFramePr>
        <p:xfrm>
          <a:off x="858982" y="1607127"/>
          <a:ext cx="963211" cy="3288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3211"/>
              </a:tblGrid>
              <a:tr h="52647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</a:p>
                    <a:p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3418">
                <a:tc>
                  <a:txBody>
                    <a:bodyPr/>
                    <a:lstStyle/>
                    <a:p>
                      <a:pPr algn="l"/>
                      <a:r>
                        <a:rPr lang="es-ES_tradnl" sz="10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2289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8634">
                <a:tc>
                  <a:txBody>
                    <a:bodyPr/>
                    <a:lstStyle/>
                    <a:p>
                      <a:r>
                        <a:rPr lang="es-ES_tradnl" sz="1000" b="1" kern="12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722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155883"/>
              </p:ext>
            </p:extLst>
          </p:nvPr>
        </p:nvGraphicFramePr>
        <p:xfrm>
          <a:off x="1822193" y="1345006"/>
          <a:ext cx="6906171" cy="35487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3158"/>
                <a:gridCol w="2533605"/>
                <a:gridCol w="2079408"/>
              </a:tblGrid>
              <a:tr h="786708">
                <a:tc>
                  <a:txBody>
                    <a:bodyPr/>
                    <a:lstStyle/>
                    <a:p>
                      <a:r>
                        <a:rPr lang="pt-BR" sz="1000" b="0" dirty="0" smtClean="0">
                          <a:solidFill>
                            <a:schemeClr val="tx1"/>
                          </a:solidFill>
                        </a:rPr>
                        <a:t>Crédito </a:t>
                      </a:r>
                      <a:r>
                        <a:rPr lang="pt-BR" sz="1000" b="0" dirty="0" smtClean="0">
                          <a:solidFill>
                            <a:schemeClr val="tx1"/>
                          </a:solidFill>
                        </a:rPr>
                        <a:t>Nómina Saldos Globales e Insolutos</a:t>
                      </a:r>
                    </a:p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Institucional de Crédito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Crédito </a:t>
                      </a: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Pensionados Saldos Globales e Insolutos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Crédito </a:t>
                      </a: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portabilidad de Nómina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68914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Dispersión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en cuenta de Nómina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Dispersión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en cuenta de Nómina</a:t>
                      </a:r>
                      <a:endParaRPr lang="es-ES_tradnl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Dispersión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en cuenta de Nómina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10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1928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Depósito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Nueva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Empresarial 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Empresarial Azteca Móvil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Depósito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Nueva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Empresarial 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Empresarial Azteca Móvil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Depósito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Nueva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Empresarial Azteca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Empresarial Azteca Móvil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0566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Sistemas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Regional de Crédito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Cobranza </a:t>
                      </a: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Telefónica Call Center</a:t>
                      </a:r>
                      <a:endParaRPr lang="es-ES_tradnl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Unificado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Móvil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Sistemas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Regional de Crédito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Cobranza </a:t>
                      </a: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Telefónica Call Center</a:t>
                      </a:r>
                      <a:endParaRPr lang="es-ES_tradnl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Unificado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Móvil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Sistemas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Regional de Crédito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Cobranza </a:t>
                      </a:r>
                      <a:r>
                        <a:rPr lang="es-MX" sz="1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Telefónica Call Center</a:t>
                      </a:r>
                      <a:endParaRPr lang="es-ES_tradnl" sz="1000" kern="1200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Unificado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Sistema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Cobranza Móvil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329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96 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Subproductos 19,20,21,22,23,68,69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Alnova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96 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Subproductos 117</a:t>
                      </a:r>
                    </a:p>
                    <a:p>
                      <a:endParaRPr lang="es-ES_tradnl" sz="10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Alnova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96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Subproductos 153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Rectángulo 14"/>
          <p:cNvSpPr/>
          <p:nvPr/>
        </p:nvSpPr>
        <p:spPr>
          <a:xfrm>
            <a:off x="189675" y="887519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5756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265832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$1,750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$210,000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737098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FF9300"/>
                </a:solidFill>
                <a:latin typeface="Calibri" charset="0"/>
                <a:ea typeface="Calibri" charset="0"/>
                <a:cs typeface="Calibri" charset="0"/>
              </a:rPr>
              <a:t>TARJETA ORO GARANTIZADA</a:t>
            </a:r>
            <a:endParaRPr lang="es-ES_tradnl" sz="1600" b="1" dirty="0">
              <a:solidFill>
                <a:srgbClr val="FF93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7635" y="379781"/>
            <a:ext cx="720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7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58643"/>
              </p:ext>
            </p:extLst>
          </p:nvPr>
        </p:nvGraphicFramePr>
        <p:xfrm>
          <a:off x="5742204" y="1170671"/>
          <a:ext cx="829813" cy="35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183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42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1358575"/>
              </p:ext>
            </p:extLst>
          </p:nvPr>
        </p:nvGraphicFramePr>
        <p:xfrm>
          <a:off x="6591969" y="291355"/>
          <a:ext cx="2055376" cy="4420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(F7)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(F7)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BAZ Digital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Móvil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294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JC JD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3419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775956"/>
              </p:ext>
            </p:extLst>
          </p:nvPr>
        </p:nvGraphicFramePr>
        <p:xfrm>
          <a:off x="2189871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159F70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159F7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$1,750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$210,000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7964959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159F70"/>
                </a:solidFill>
                <a:latin typeface="Calibri" charset="0"/>
                <a:ea typeface="Calibri" charset="0"/>
                <a:cs typeface="Calibri" charset="0"/>
              </a:rPr>
              <a:t>TARJETA ORO GARANTIZADA </a:t>
            </a:r>
          </a:p>
          <a:p>
            <a:r>
              <a:rPr lang="es-ES_tradnl" sz="1600" b="1" dirty="0" smtClean="0">
                <a:solidFill>
                  <a:srgbClr val="159F70"/>
                </a:solidFill>
                <a:latin typeface="Calibri" charset="0"/>
                <a:ea typeface="Calibri" charset="0"/>
                <a:cs typeface="Calibri" charset="0"/>
              </a:rPr>
              <a:t>VAS JOVEN</a:t>
            </a:r>
            <a:endParaRPr lang="es-ES_tradnl" sz="1600" b="1" dirty="0">
              <a:solidFill>
                <a:srgbClr val="159F7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7414" y="347307"/>
            <a:ext cx="705930" cy="43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2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437725"/>
              </p:ext>
            </p:extLst>
          </p:nvPr>
        </p:nvGraphicFramePr>
        <p:xfrm>
          <a:off x="5742204" y="1170671"/>
          <a:ext cx="829813" cy="35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183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42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238306"/>
              </p:ext>
            </p:extLst>
          </p:nvPr>
        </p:nvGraphicFramePr>
        <p:xfrm>
          <a:off x="6591969" y="291355"/>
          <a:ext cx="2055376" cy="4420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(F7)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(F7)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BAZ Digital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Móvil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381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JR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JS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2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531079"/>
              </p:ext>
            </p:extLst>
          </p:nvPr>
        </p:nvGraphicFramePr>
        <p:xfrm>
          <a:off x="2135441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BF9000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BF90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310758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chemeClr val="accent4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chemeClr val="accent4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TARJETA ORO</a:t>
            </a:r>
            <a:endParaRPr lang="es-ES_tradnl" sz="1600" b="1" dirty="0">
              <a:solidFill>
                <a:schemeClr val="accent4">
                  <a:lumMod val="75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80228" y="379781"/>
            <a:ext cx="720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3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477754"/>
              </p:ext>
            </p:extLst>
          </p:nvPr>
        </p:nvGraphicFramePr>
        <p:xfrm>
          <a:off x="5742204" y="1170671"/>
          <a:ext cx="829813" cy="35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183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42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30397"/>
              </p:ext>
            </p:extLst>
          </p:nvPr>
        </p:nvGraphicFramePr>
        <p:xfrm>
          <a:off x="6591969" y="291355"/>
          <a:ext cx="2055376" cy="4420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s-MX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 MOC Nuevos Productos</a:t>
                      </a:r>
                      <a:endParaRPr lang="es-ES_tradnl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s-MX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 MOC Nuevos Productos</a:t>
                      </a:r>
                      <a:endParaRPr lang="es-ES_tradnl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BAZ Digital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Móvil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343, 365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JG JH,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RC RD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2920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10167" y="2516220"/>
            <a:ext cx="6522412" cy="6939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_tradnl" sz="4000" b="1" dirty="0" smtClean="0">
                <a:solidFill>
                  <a:srgbClr val="006135"/>
                </a:solidFill>
                <a:latin typeface="+mn-lt"/>
                <a:ea typeface="Avenir Next" charset="0"/>
                <a:cs typeface="Avenir Next" charset="0"/>
              </a:rPr>
              <a:t>Productos Crédito</a:t>
            </a:r>
            <a:endParaRPr lang="es-ES_tradnl" sz="4000" b="1" dirty="0">
              <a:solidFill>
                <a:srgbClr val="006135"/>
              </a:solidFill>
              <a:latin typeface="+mn-lt"/>
              <a:ea typeface="Avenir Next" charset="0"/>
              <a:cs typeface="Avenir Nex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97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89437"/>
              </p:ext>
            </p:extLst>
          </p:nvPr>
        </p:nvGraphicFramePr>
        <p:xfrm>
          <a:off x="2091897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CC3333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CC3333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881802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CC3333"/>
                </a:solidFill>
                <a:latin typeface="Calibri" charset="0"/>
                <a:ea typeface="Calibri" charset="0"/>
                <a:cs typeface="Calibri" charset="0"/>
              </a:rPr>
              <a:t>TARJETA ELEKTRA</a:t>
            </a:r>
            <a:endParaRPr lang="es-ES_tradnl" sz="1600" b="1" dirty="0">
              <a:solidFill>
                <a:srgbClr val="CC333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6200000">
            <a:off x="3201988" y="220251"/>
            <a:ext cx="518988" cy="787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2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2046639"/>
              </p:ext>
            </p:extLst>
          </p:nvPr>
        </p:nvGraphicFramePr>
        <p:xfrm>
          <a:off x="5742204" y="1170671"/>
          <a:ext cx="829813" cy="35409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183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42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84258"/>
              </p:ext>
            </p:extLst>
          </p:nvPr>
        </p:nvGraphicFramePr>
        <p:xfrm>
          <a:off x="6591969" y="291355"/>
          <a:ext cx="2055376" cy="44208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s-MX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 MOC Nuevos Productos</a:t>
                      </a:r>
                      <a:endParaRPr lang="es-ES_tradnl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s-MX" sz="10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Sistema MOC Nuevos Productos</a:t>
                      </a:r>
                      <a:endParaRPr lang="es-ES_tradnl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BAZ Digital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Móvil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373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TJ TK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007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057488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002060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00206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$1,400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$210,000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88951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002060"/>
                </a:solidFill>
                <a:latin typeface="Calibri" charset="0"/>
                <a:ea typeface="Calibri" charset="0"/>
                <a:cs typeface="Calibri" charset="0"/>
              </a:rPr>
              <a:t>TARJETA DE CRÉDITO GARANTIZADA</a:t>
            </a:r>
            <a:endParaRPr lang="es-ES_tradnl" sz="1600" b="1" dirty="0">
              <a:solidFill>
                <a:srgbClr val="00206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1030" y="312102"/>
            <a:ext cx="887587" cy="564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9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00144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542747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_tradnl" sz="1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AcertumBank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App AcertumBank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C1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111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008883"/>
              </p:ext>
            </p:extLst>
          </p:nvPr>
        </p:nvGraphicFramePr>
        <p:xfrm>
          <a:off x="2091897" y="304143"/>
          <a:ext cx="2911808" cy="54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CC3333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CC3333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200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veces el salario mínimo vigente en la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Ciudad 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de México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567651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MX" sz="1600" b="1" dirty="0" err="1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ABCredit</a:t>
            </a:r>
            <a:r>
              <a:rPr lang="es-MX" sz="1600" b="1" dirty="0" smtClean="0">
                <a:solidFill>
                  <a:schemeClr val="accent1">
                    <a:lumMod val="50000"/>
                  </a:schemeClr>
                </a:solidFill>
                <a:latin typeface="+mn-lt"/>
              </a:rPr>
              <a:t> Básica (TDC Básica)</a:t>
            </a:r>
            <a:endParaRPr lang="es-ES_tradnl" sz="1600" b="1" dirty="0">
              <a:solidFill>
                <a:schemeClr val="accent1">
                  <a:lumMod val="50000"/>
                </a:schemeClr>
              </a:solidFill>
              <a:latin typeface="+mn-lt"/>
              <a:ea typeface="Calibri" charset="0"/>
              <a:cs typeface="Calibri" charset="0"/>
            </a:endParaRPr>
          </a:p>
        </p:txBody>
      </p:sp>
      <p:pic>
        <p:nvPicPr>
          <p:cNvPr id="1026" name="Picture 2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419519"/>
            <a:ext cx="720000" cy="46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10 CuadroTexto"/>
          <p:cNvSpPr txBox="1"/>
          <p:nvPr/>
        </p:nvSpPr>
        <p:spPr>
          <a:xfrm>
            <a:off x="6410729" y="4909092"/>
            <a:ext cx="2539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b="1" dirty="0" smtClean="0">
                <a:solidFill>
                  <a:srgbClr val="000000"/>
                </a:solidFill>
              </a:rPr>
              <a:t>Nota: </a:t>
            </a:r>
            <a:r>
              <a:rPr lang="es-MX" sz="1000" dirty="0" smtClean="0">
                <a:solidFill>
                  <a:srgbClr val="000000"/>
                </a:solidFill>
              </a:rPr>
              <a:t>Este </a:t>
            </a:r>
            <a:r>
              <a:rPr lang="es-MX" sz="1000" dirty="0" smtClean="0">
                <a:solidFill>
                  <a:srgbClr val="000000"/>
                </a:solidFill>
              </a:rPr>
              <a:t>producto esta próximo a  desarrollarse para que sea originado desde la MOC como un producto de TDC de Banco Azteca (TDC Básica)</a:t>
            </a:r>
            <a:endParaRPr lang="es-MX" sz="1000" dirty="0">
              <a:solidFill>
                <a:srgbClr val="000000"/>
              </a:solidFill>
            </a:endParaRPr>
          </a:p>
        </p:txBody>
      </p:sp>
      <p:sp>
        <p:nvSpPr>
          <p:cNvPr id="12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3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431825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100852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(Flujo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Manual)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Central (Mesa de control)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App AcertumBank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C2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20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643011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$100,000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28883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FF9300"/>
                </a:solidFill>
                <a:latin typeface="Calibri" charset="0"/>
                <a:ea typeface="Calibri" charset="0"/>
                <a:cs typeface="Calibri" charset="0"/>
              </a:rPr>
              <a:t>TARJETA DE CRÉDITO GOLD</a:t>
            </a:r>
            <a:endParaRPr lang="es-ES_tradnl" sz="1600" b="1" dirty="0">
              <a:solidFill>
                <a:srgbClr val="FF93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9322" y="300433"/>
            <a:ext cx="922564" cy="587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0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9184712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135698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AcertumBank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App AcertumBank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71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867573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$200,000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921821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TARJETA DE CRÉDITO PLATINUM</a:t>
            </a:r>
            <a:endParaRPr lang="es-ES_tradnl" sz="1600" b="1" dirty="0">
              <a:solidFill>
                <a:schemeClr val="tx1">
                  <a:lumMod val="50000"/>
                  <a:lumOff val="5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54829" y="315264"/>
            <a:ext cx="925285" cy="5917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9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405953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04468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AcertumBank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App AcertumBank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C5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5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656250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tx1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$300,000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938575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latin typeface="Calibri" charset="0"/>
                <a:ea typeface="Calibri" charset="0"/>
                <a:cs typeface="Calibri" charset="0"/>
              </a:rPr>
              <a:t>TARJETA DE CRÉDITO INFINITE</a:t>
            </a:r>
            <a:endParaRPr lang="es-ES_tradnl" sz="16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5163" y="306004"/>
            <a:ext cx="921769" cy="5749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9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9962883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547027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AcertumBank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App AcertumBank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C4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912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786529"/>
              </p:ext>
            </p:extLst>
          </p:nvPr>
        </p:nvGraphicFramePr>
        <p:xfrm>
          <a:off x="2233415" y="304143"/>
          <a:ext cx="2911808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808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tx1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Mensual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 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$1,500,000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913866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latin typeface="Calibri" charset="0"/>
                <a:ea typeface="Calibri" charset="0"/>
                <a:cs typeface="Calibri" charset="0"/>
              </a:rPr>
              <a:t>TARJETA DE CRÉDITO INFINITE BAZ</a:t>
            </a:r>
            <a:endParaRPr lang="es-ES_tradnl" sz="1600" b="1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2814" y="323761"/>
            <a:ext cx="857930" cy="49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ángulo 3"/>
          <p:cNvSpPr/>
          <p:nvPr/>
        </p:nvSpPr>
        <p:spPr>
          <a:xfrm>
            <a:off x="7076809" y="306004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9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651509"/>
              </p:ext>
            </p:extLst>
          </p:nvPr>
        </p:nvGraphicFramePr>
        <p:xfrm>
          <a:off x="5742204" y="1170671"/>
          <a:ext cx="829813" cy="32741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55060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15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688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72353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2161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0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792900"/>
              </p:ext>
            </p:extLst>
          </p:nvPr>
        </p:nvGraphicFramePr>
        <p:xfrm>
          <a:off x="6591969" y="291355"/>
          <a:ext cx="2055376" cy="41458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376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0856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270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Pago Interbancario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9145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Banca por Internet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69833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Manual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(envío al área de cobranza)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1835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Alnova –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Producto 52, 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CI, CF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562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729158"/>
              </p:ext>
            </p:extLst>
          </p:nvPr>
        </p:nvGraphicFramePr>
        <p:xfrm>
          <a:off x="1274501" y="779212"/>
          <a:ext cx="6650309" cy="4330695"/>
        </p:xfrm>
        <a:graphic>
          <a:graphicData uri="http://schemas.openxmlformats.org/drawingml/2006/table">
            <a:tbl>
              <a:tblPr/>
              <a:tblGrid>
                <a:gridCol w="2920399"/>
                <a:gridCol w="1346217"/>
                <a:gridCol w="1367692"/>
                <a:gridCol w="1016001"/>
              </a:tblGrid>
              <a:tr h="2146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Descripción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Créditos Colocados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Monto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Promedio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MICRONEGOCIO AZTECA</a:t>
                      </a:r>
                      <a:endParaRPr lang="es-ES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480,951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$4,175,064,150.00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$8,680.85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PRÉSTAMOS </a:t>
                      </a:r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PERSONALES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4,316,581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$25,452,674,389.00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</a:t>
                      </a:r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5,896.00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CREDITOS </a:t>
                      </a:r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ELEKTRA (CONSUMO)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4,685,976 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$12,265,954,509.62</a:t>
                      </a:r>
                    </a:p>
                  </a:txBody>
                  <a:tcPr marL="108000" marR="72000" marT="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</a:t>
                      </a:r>
                      <a:r>
                        <a:rPr lang="es-E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2,617.59</a:t>
                      </a:r>
                    </a:p>
                  </a:txBody>
                  <a:tcPr marL="108000" marR="72000" marT="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EMPRESARIO AZTECA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869</a:t>
                      </a:r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$95,530,000.00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$95,530,000.00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PRÉSTAMO EMPLEADO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3,174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$80,705,882.00</a:t>
                      </a:r>
                      <a:endParaRPr lang="es-E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$25,427.00</a:t>
                      </a:r>
                      <a:endParaRPr lang="es-E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is-I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ADELANTO NÓMINA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32,580</a:t>
                      </a:r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 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$45,689,622.00</a:t>
                      </a:r>
                      <a:endParaRPr lang="es-E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$1,402.00</a:t>
                      </a:r>
                      <a:endParaRPr lang="es-ES" sz="900" b="0" i="0" u="none" strike="noStrike" kern="1200" dirty="0">
                        <a:solidFill>
                          <a:schemeClr val="tx1"/>
                        </a:solidFill>
                        <a:effectLst/>
                        <a:latin typeface="Calibri"/>
                        <a:ea typeface="+mn-ea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ORO GARANTIZADA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49,974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$378,691,247.84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$7,577.76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ORO GARANTIZADA</a:t>
                      </a:r>
                      <a:r>
                        <a:rPr lang="pt-BR" sz="900" b="1" i="0" u="none" strike="noStrike" baseline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pt-BR" sz="900" b="1" i="0" u="none" strike="noStrike" baseline="0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VAS JOVEN</a:t>
                      </a:r>
                      <a:endParaRPr lang="pt-BR" sz="900" b="1" i="0" u="none" strike="noStrike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151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$539,550.00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$3,573.17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(2) TARJETA AZTECA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  <a:r>
                        <a:rPr lang="es-E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11,528,001</a:t>
                      </a:r>
                      <a:r>
                        <a:rPr lang="es-ES" sz="9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 </a:t>
                      </a:r>
                    </a:p>
                  </a:txBody>
                  <a:tcPr marL="108000" marR="72000" marT="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</a:t>
                      </a:r>
                      <a:r>
                        <a:rPr lang="es-ES" sz="9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4,288,283,119.91</a:t>
                      </a:r>
                    </a:p>
                  </a:txBody>
                  <a:tcPr marL="108000" marR="72000" marT="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$371.98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4191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(1) TARJETA AZTECA MÉXICO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11,633,767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$5,003,441,775.00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$430.00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AZTECA GUATEMALA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440,593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$85,987,030.00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$195.00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AZTECA HONDURAS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435,469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$274,939,787.00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$631.00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AZTECA PERÚ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150,376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$19,016,250.00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$126.00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AZTECA PANAMÁ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125,751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$4,411,405.00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$35.00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marL="342900" marR="0" lvl="1" indent="0" algn="l" defTabSz="6858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TARJETA AZTECA EL SALVADOR</a:t>
                      </a: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226,664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$5,890,879.00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$26.00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MÉXICO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1,502,101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$3,240,364,465.00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$2,157.00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GUATEMALA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121,546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$154,100,936.00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$1,268.00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HONDURAS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32,251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$128,063,431.00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$3,971.00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PERÚ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160,419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$103,999,569.00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$648.00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PANAMÁ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2,176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$284,927.00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$131.00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lvl="1" algn="l" fontAlgn="b"/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RETIRO DE EFECTIVO EL SALVADOR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17,702</a:t>
                      </a:r>
                      <a:endParaRPr lang="es-ES" sz="9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  <a:cs typeface="Calibri"/>
                      </a:endParaRP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$5,077,094.00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  <a:cs typeface="Calibri"/>
                        </a:rPr>
                        <a:t>$287.00</a:t>
                      </a:r>
                    </a:p>
                  </a:txBody>
                  <a:tcPr marL="108000" marR="72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89675" y="-41380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Tarjeta </a:t>
            </a:r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Azteca</a:t>
            </a:r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217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773352"/>
              </p:ext>
            </p:extLst>
          </p:nvPr>
        </p:nvGraphicFramePr>
        <p:xfrm>
          <a:off x="1274501" y="779212"/>
          <a:ext cx="6650309" cy="3585905"/>
        </p:xfrm>
        <a:graphic>
          <a:graphicData uri="http://schemas.openxmlformats.org/drawingml/2006/table">
            <a:tbl>
              <a:tblPr/>
              <a:tblGrid>
                <a:gridCol w="2920399"/>
                <a:gridCol w="1346217"/>
                <a:gridCol w="1367692"/>
                <a:gridCol w="1016001"/>
              </a:tblGrid>
              <a:tr h="2146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Descripción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Créditos Colocados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Monto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Promedio MXP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MICRONEGOCIO AZTECA GRUPAL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279,857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$3,012,667,960.00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$10,765.03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MUJER MAZ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107,003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$591,474,350.00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$5,527.64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MAZ MUJER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93,820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$568,406,200.00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$6,058.48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PENSIONADOS </a:t>
                      </a:r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BIG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3,054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$37,761,000.00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$12,364.44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NOMINA AZTECA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58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$965,000.00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$16,637.93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NOMINA AZTECA GLOBALES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PORTABILIDAD INMEDIATO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$4,400.00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OMV EQUIPO </a:t>
                      </a:r>
                      <a:r>
                        <a:rPr lang="pt-BR" sz="900" b="1" i="0" u="none" strike="noStrike" dirty="0" err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Y</a:t>
                      </a:r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SIM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106,073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$330,116,481.00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$3,112.16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INSOLUTOS CREDITALIKA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$38,399.00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$38,399.00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PRESTAMOS PERSONALES MAYORES Y MENORES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43,766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$350,721,000.00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$8,013.55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MONTOS </a:t>
                      </a:r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INSOLUTOS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10,106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$179,119,293.00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$17,724.05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PRESTAMO PERSONAL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DISPOSICION </a:t>
                      </a:r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EFECTIVO VENTANILLA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8,647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$28,583,374.00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$3,305.58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CONSUMO POS TAZ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27,050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$9,551,206.96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$353.09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CASH BACK TIENDA DE AUTOSERVICIO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516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$304,307.89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$589.74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RETIRO DE EFECTIVO EN ATM CON TAZ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$158,093.83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$913.84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TELEFONIA EQUIPOS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6,804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$35,139,228.00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$5,164.50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CREDITALIKA SEGUROS DAÑOS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$3,407.00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$3,407.00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89675" y="-41380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b="1" dirty="0" err="1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Alnova</a:t>
            </a:r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08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491022"/>
              </p:ext>
            </p:extLst>
          </p:nvPr>
        </p:nvGraphicFramePr>
        <p:xfrm>
          <a:off x="1274501" y="779212"/>
          <a:ext cx="6650309" cy="2990975"/>
        </p:xfrm>
        <a:graphic>
          <a:graphicData uri="http://schemas.openxmlformats.org/drawingml/2006/table">
            <a:tbl>
              <a:tblPr/>
              <a:tblGrid>
                <a:gridCol w="2920399"/>
                <a:gridCol w="1346217"/>
                <a:gridCol w="1367692"/>
                <a:gridCol w="1016001"/>
              </a:tblGrid>
              <a:tr h="21463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Descripción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Créditos Colocados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Monto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Promedio MXP</a:t>
                      </a:r>
                      <a:endParaRPr lang="es-ES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9727" marR="9727" marT="9727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COMERCIO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10,494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$70,385,372.00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$6,707.20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SEGURO VIDAMAX - PP CONSUMO TELEFONIA ITALIKA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42,655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$47,675,097.00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$1,117.69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CONSUMO MIS EN MIS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1,888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$1,056,276.92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$559.47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CORTO PLAZO FUNCIONARIOS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$13,242,975.00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$827,685.94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PRESTAMO HIPOTECARIO DE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ADQUISICION </a:t>
                      </a:r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EMPLEADOS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$40,650,000.00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$13,550,000.00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HIPOTECARIO DE LIQUIDEZ FUNCIONARIOS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$41,651,331.59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$5,950,190.23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SIMPLE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$11,339,106,320.83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$755,940,421.30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SIMPLE </a:t>
                      </a:r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CON GARANTIA PRENDARIA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$186,000,000.00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$46,500,000.00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CARTAS DE CREDITO PREPAGADAS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$1,000,000.00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$1,000,000.00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CUENTA CORRIENTE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$5,749,870,515.28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$24,572,096.22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CREDITO </a:t>
                      </a:r>
                      <a:r>
                        <a:rPr lang="pt-BR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SIMPLE</a:t>
                      </a:r>
                      <a:endParaRPr lang="pt-BR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Calibri"/>
                      </a:endParaRP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$5,833,165.84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$833,309.41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SIMPLE </a:t>
                      </a:r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CON GARANTIA PRENDARIA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$16,500,000.00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$1,833,333.33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pt-BR" sz="900" b="1" i="0" u="none" strike="noStrike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CARTAS DE CREDITO PREPAGADAS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$22,273,337.40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$22,273,337.40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8310">
                <a:tc>
                  <a:txBody>
                    <a:bodyPr/>
                    <a:lstStyle/>
                    <a:p>
                      <a:pPr algn="l" fontAlgn="b"/>
                      <a:r>
                        <a:rPr lang="es-ES" sz="900" b="1" i="0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Calibri"/>
                        </a:rPr>
                        <a:t>CUENTA CORRIENTE</a:t>
                      </a:r>
                    </a:p>
                  </a:txBody>
                  <a:tcPr marL="72000" marR="12700" marT="12700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111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$700,305,553.23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$6,309,059.04</a:t>
                      </a:r>
                    </a:p>
                  </a:txBody>
                  <a:tcPr marL="12700" marR="108000" marT="12700" marB="0"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189675" y="-41380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b="1" dirty="0" err="1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Alnova</a:t>
            </a:r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45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9422746"/>
              </p:ext>
            </p:extLst>
          </p:nvPr>
        </p:nvGraphicFramePr>
        <p:xfrm>
          <a:off x="2480382" y="549256"/>
          <a:ext cx="1831921" cy="209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21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CC3333"/>
                          </a:solidFill>
                        </a:rPr>
                        <a:t>CRÉDITO ELEKTRA</a:t>
                      </a:r>
                      <a:endParaRPr lang="es-ES_tradnl" sz="1200" b="1" dirty="0">
                        <a:solidFill>
                          <a:srgbClr val="CC3333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2355">
                <a:tc>
                  <a:txBody>
                    <a:bodyPr/>
                    <a:lstStyle/>
                    <a:p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Producto de crédito orientado a clientes de </a:t>
                      </a:r>
                      <a:r>
                        <a:rPr lang="es-ES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Banco Azteca 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para compra de mercancía en </a:t>
                      </a:r>
                      <a:r>
                        <a:rPr lang="es-ES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Elektra.</a:t>
                      </a:r>
                      <a:endParaRPr lang="es-ES_tradnl" sz="1000" i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" name="Tabla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908943"/>
              </p:ext>
            </p:extLst>
          </p:nvPr>
        </p:nvGraphicFramePr>
        <p:xfrm>
          <a:off x="6877625" y="549256"/>
          <a:ext cx="1920833" cy="209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33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7030A0"/>
                          </a:solidFill>
                        </a:rPr>
                        <a:t>MICRONEGOCIO</a:t>
                      </a:r>
                      <a:endParaRPr lang="es-ES_tradnl" sz="1200" b="1" dirty="0">
                        <a:solidFill>
                          <a:srgbClr val="7030A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2355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Producto dirigido a personas que tienen o quieren emprender un negocio, las cuales se reúnen en grupos para obtener un crédito. </a:t>
                      </a:r>
                      <a:endParaRPr lang="es-ES_tradnl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8162099"/>
              </p:ext>
            </p:extLst>
          </p:nvPr>
        </p:nvGraphicFramePr>
        <p:xfrm>
          <a:off x="284509" y="549256"/>
          <a:ext cx="1827010" cy="209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010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PERSONALES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9652"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Producto de crédito en efectivo  orientado a clientes de crédito </a:t>
                      </a:r>
                      <a:r>
                        <a:rPr lang="es-ES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Banco Azteca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, que cuenten con una línea de crédito autorizada.</a:t>
                      </a:r>
                      <a:endParaRPr lang="es-ES" sz="1000" dirty="0">
                        <a:solidFill>
                          <a:schemeClr val="tx1"/>
                        </a:solidFill>
                        <a:latin typeface="+mn-lt"/>
                        <a:cs typeface="Century Gothic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ítulo 1"/>
          <p:cNvSpPr txBox="1">
            <a:spLocks/>
          </p:cNvSpPr>
          <p:nvPr/>
        </p:nvSpPr>
        <p:spPr>
          <a:xfrm>
            <a:off x="189675" y="-41380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Familia </a:t>
            </a:r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Crédito</a:t>
            </a:r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22" name="Tabla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98158"/>
              </p:ext>
            </p:extLst>
          </p:nvPr>
        </p:nvGraphicFramePr>
        <p:xfrm>
          <a:off x="4681166" y="549256"/>
          <a:ext cx="1827595" cy="2099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595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TARJETA AZTECA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9652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Medio de Disposición de clientes con línea de crédito autorizada para uso en comercios externos, compras online, </a:t>
                      </a:r>
                      <a:r>
                        <a:rPr lang="es-ES_tradnl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cash-back </a:t>
                      </a:r>
                      <a:r>
                        <a:rPr lang="es-ES_tradnl" sz="1000" i="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y</a:t>
                      </a:r>
                      <a:r>
                        <a:rPr lang="es-ES_tradnl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 ATM</a:t>
                      </a:r>
                      <a:endParaRPr lang="es-ES" sz="1000" i="1" dirty="0">
                        <a:solidFill>
                          <a:schemeClr val="tx1"/>
                        </a:solidFill>
                        <a:latin typeface="+mn-lt"/>
                        <a:cs typeface="Century Gothic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934496"/>
              </p:ext>
            </p:extLst>
          </p:nvPr>
        </p:nvGraphicFramePr>
        <p:xfrm>
          <a:off x="2480382" y="3271668"/>
          <a:ext cx="1831921" cy="2253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921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EMPRESARIO AZTECA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07996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Producto de crédito dirigido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a clientes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que cuentan una pequeña o mediana empresa.</a:t>
                      </a:r>
                      <a:endParaRPr lang="es-ES" sz="1000" dirty="0">
                        <a:solidFill>
                          <a:schemeClr val="tx1"/>
                        </a:solidFill>
                        <a:latin typeface="+mn-lt"/>
                        <a:cs typeface="Century Gothic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657705"/>
              </p:ext>
            </p:extLst>
          </p:nvPr>
        </p:nvGraphicFramePr>
        <p:xfrm>
          <a:off x="6877625" y="3271668"/>
          <a:ext cx="1920833" cy="2253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33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TARJETA DE CRÉDITO ORO GARANTIZADA</a:t>
                      </a:r>
                      <a:endParaRPr lang="es-ES_tradnl" sz="12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07996">
                <a:tc>
                  <a:txBody>
                    <a:bodyPr/>
                    <a:lstStyle/>
                    <a:p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Tarjeta de Crédito dirigida a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clientes que ya tienen una cuenta de captación en el banco de ahorro o inversión.</a:t>
                      </a:r>
                      <a:endParaRPr lang="es-ES_tradnl" sz="100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34220"/>
              </p:ext>
            </p:extLst>
          </p:nvPr>
        </p:nvGraphicFramePr>
        <p:xfrm>
          <a:off x="284509" y="3271668"/>
          <a:ext cx="1827010" cy="22536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010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CRÉDITO DE NÓMINA BIG</a:t>
                      </a:r>
                      <a:endParaRPr lang="es-ES_tradnl" sz="1200" b="1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07996"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Dirigido a los empleados de las empresas que dispersan su 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n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ó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mina 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con </a:t>
                      </a:r>
                      <a:r>
                        <a:rPr lang="es-ES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Banco Azteca.</a:t>
                      </a:r>
                      <a:endParaRPr lang="es-ES" sz="1000" i="1" dirty="0">
                        <a:solidFill>
                          <a:schemeClr val="tx1"/>
                        </a:solidFill>
                        <a:latin typeface="+mn-lt"/>
                        <a:cs typeface="Century Gothic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" name="Tabla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452697"/>
              </p:ext>
            </p:extLst>
          </p:nvPr>
        </p:nvGraphicFramePr>
        <p:xfrm>
          <a:off x="4681166" y="3271668"/>
          <a:ext cx="1827595" cy="2251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595"/>
              </a:tblGrid>
              <a:tr h="1245647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FF9300"/>
                          </a:solidFill>
                        </a:rPr>
                        <a:t>PRÉSTAMO A EMPLEADO</a:t>
                      </a:r>
                      <a:endParaRPr lang="es-ES_tradnl" sz="1200" b="1" dirty="0">
                        <a:solidFill>
                          <a:srgbClr val="FF9300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9652">
                <a:tc>
                  <a:txBody>
                    <a:bodyPr/>
                    <a:lstStyle/>
                    <a:p>
                      <a:pPr algn="l"/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Producto de 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crédito 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dirigido a todos los empleados de </a:t>
                      </a:r>
                      <a:r>
                        <a:rPr lang="es-ES" sz="1000" i="1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Grupo Salinas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, como beneficio para tener disponible efectivo con base a su </a:t>
                      </a:r>
                      <a:r>
                        <a:rPr lang="es-ES" sz="1000" dirty="0" err="1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antig</a:t>
                      </a:r>
                      <a:r>
                        <a:rPr lang="tr-TR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ü</a:t>
                      </a:r>
                      <a:r>
                        <a:rPr lang="es-ES" sz="1000" dirty="0" smtClean="0">
                          <a:solidFill>
                            <a:schemeClr val="tx1"/>
                          </a:solidFill>
                          <a:latin typeface="+mn-lt"/>
                          <a:cs typeface="Century Gothic"/>
                        </a:rPr>
                        <a:t>edad en el grupo.</a:t>
                      </a:r>
                      <a:endParaRPr lang="es-ES" sz="1000" dirty="0">
                        <a:solidFill>
                          <a:schemeClr val="tx1"/>
                        </a:solidFill>
                        <a:latin typeface="+mn-lt"/>
                        <a:cs typeface="Century Gothic"/>
                      </a:endParaRPr>
                    </a:p>
                  </a:txBody>
                  <a:tcPr marL="10800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14" y="617690"/>
            <a:ext cx="914400" cy="8636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299" y="617690"/>
            <a:ext cx="914400" cy="8636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856" y="696611"/>
            <a:ext cx="1077744" cy="70575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168" y="3271668"/>
            <a:ext cx="1077745" cy="70575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32" y="3368382"/>
            <a:ext cx="1132867" cy="7358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8162" y="3368382"/>
            <a:ext cx="1202179" cy="75455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2000" y="3346849"/>
            <a:ext cx="1185151" cy="7760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3102" y="661882"/>
            <a:ext cx="1183811" cy="77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830593"/>
              </p:ext>
            </p:extLst>
          </p:nvPr>
        </p:nvGraphicFramePr>
        <p:xfrm>
          <a:off x="2159547" y="303006"/>
          <a:ext cx="1368351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MAYORES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13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128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$5,500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$70,000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PERSONALES</a:t>
            </a:r>
            <a:endParaRPr lang="es-ES_tradnl" sz="1600" b="1" dirty="0">
              <a:solidFill>
                <a:srgbClr val="42AC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9110785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135" y="231670"/>
            <a:ext cx="577172" cy="545107"/>
          </a:xfrm>
          <a:prstGeom prst="rect">
            <a:avLst/>
          </a:prstGeom>
        </p:spPr>
      </p:pic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736519"/>
              </p:ext>
            </p:extLst>
          </p:nvPr>
        </p:nvGraphicFramePr>
        <p:xfrm>
          <a:off x="3709488" y="303006"/>
          <a:ext cx="1368351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351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MENORES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52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52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$5,000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24" name="Imagen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076" y="231670"/>
            <a:ext cx="577172" cy="54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PERSONALES</a:t>
            </a:r>
            <a:endParaRPr lang="es-ES_tradnl" sz="1600" b="1" dirty="0">
              <a:solidFill>
                <a:srgbClr val="42AC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269320"/>
              </p:ext>
            </p:extLst>
          </p:nvPr>
        </p:nvGraphicFramePr>
        <p:xfrm>
          <a:off x="189675" y="1193530"/>
          <a:ext cx="829813" cy="44806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823441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1903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59441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8515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2073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919957"/>
              </p:ext>
            </p:extLst>
          </p:nvPr>
        </p:nvGraphicFramePr>
        <p:xfrm>
          <a:off x="1043608" y="337967"/>
          <a:ext cx="1998900" cy="5327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900"/>
              </a:tblGrid>
              <a:tr h="951275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Mayores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8005">
                <a:tc>
                  <a:txBody>
                    <a:bodyPr/>
                    <a:lstStyle/>
                    <a:p>
                      <a:pPr algn="l"/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MOC </a:t>
                      </a:r>
                      <a:r>
                        <a:rPr lang="mr-IN" sz="900" b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Originación (Clientes nuevos)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s-ES" sz="900" b="0" dirty="0" smtClean="0">
                          <a:solidFill>
                            <a:schemeClr val="tx1"/>
                          </a:solidFill>
                        </a:rPr>
                        <a:t>OC</a:t>
                      </a:r>
                      <a:r>
                        <a:rPr lang="es-ES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mr-IN" sz="900" b="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" sz="900" b="0" baseline="0" dirty="0" smtClean="0">
                          <a:solidFill>
                            <a:schemeClr val="tx1"/>
                          </a:solidFill>
                        </a:rPr>
                        <a:t> Recompra (Clientes existentes)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1025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Dispersión a 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cuenta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Guardadito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8621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Canales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de Terceros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(Telecomm)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4591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Móvil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94418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4 – PRÉSTAMOS PERSONALES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289 - RENOVACIÓN PRÉSTAMO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PERSONAL</a:t>
                      </a:r>
                    </a:p>
                    <a:p>
                      <a:pPr algn="l"/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Rectángulo 3"/>
          <p:cNvSpPr/>
          <p:nvPr/>
        </p:nvSpPr>
        <p:spPr>
          <a:xfrm>
            <a:off x="4456655" y="308432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942219"/>
              </p:ext>
            </p:extLst>
          </p:nvPr>
        </p:nvGraphicFramePr>
        <p:xfrm>
          <a:off x="3059832" y="337968"/>
          <a:ext cx="1881255" cy="5332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255"/>
              </a:tblGrid>
              <a:tr h="947368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Menores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4996">
                <a:tc>
                  <a:txBody>
                    <a:bodyPr/>
                    <a:lstStyle/>
                    <a:p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MOC </a:t>
                      </a:r>
                      <a:r>
                        <a:rPr lang="mr-IN" sz="900" b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 Originación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</a:t>
                      </a:r>
                      <a:r>
                        <a:rPr lang="es-ES" sz="900" b="0" dirty="0" smtClean="0">
                          <a:solidFill>
                            <a:schemeClr val="tx1"/>
                          </a:solidFill>
                        </a:rPr>
                        <a:t>OC</a:t>
                      </a:r>
                      <a:r>
                        <a:rPr lang="es-ES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mr-IN" sz="900" b="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" sz="900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900" b="0" baseline="0" dirty="0" smtClean="0">
                          <a:solidFill>
                            <a:schemeClr val="tx1"/>
                          </a:solidFill>
                        </a:rPr>
                        <a:t>Recompra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9859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Dispersión a 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cuenta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Guardadito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2834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Canales de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Terceros (Telecomm)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649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Móvil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17388">
                <a:tc>
                  <a:txBody>
                    <a:bodyPr/>
                    <a:lstStyle/>
                    <a:p>
                      <a:r>
                        <a:rPr lang="es-ES_tradnl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Credimax </a:t>
                      </a:r>
                    </a:p>
                    <a:p>
                      <a:r>
                        <a:rPr lang="es-ES_tradnl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FITIR </a:t>
                      </a:r>
                    </a:p>
                    <a:p>
                      <a:r>
                        <a:rPr lang="es-ES_tradnl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83 – </a:t>
                      </a:r>
                      <a:r>
                        <a:rPr lang="es-MX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PRÉSTAMOS PERSONALES MENORES</a:t>
                      </a:r>
                      <a:endParaRPr lang="es-ES_tradnl" sz="900" kern="120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s-ES_tradnl" sz="9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289 - RENOVACIÓN PRÉSTAMO PERSONAL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644585"/>
              </p:ext>
            </p:extLst>
          </p:nvPr>
        </p:nvGraphicFramePr>
        <p:xfrm>
          <a:off x="6804248" y="332698"/>
          <a:ext cx="1947914" cy="5338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7914"/>
              </a:tblGrid>
              <a:tr h="947368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 Préstamos Personales Menores Alnova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50498">
                <a:tc>
                  <a:txBody>
                    <a:bodyPr/>
                    <a:lstStyle/>
                    <a:p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MOC </a:t>
                      </a:r>
                      <a:r>
                        <a:rPr lang="mr-IN" sz="900" b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Originación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7970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Dispersión a 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cuenta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Guardadito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9675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Canales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de Terceros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(Telecomm)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8302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Móvil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8211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Alnova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Producto 96 </a:t>
                      </a:r>
                      <a:r>
                        <a:rPr lang="mr-IN" sz="90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Subproducto 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119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313 - PRÉSTAMOS PERSONALES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MENORES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348990"/>
              </p:ext>
            </p:extLst>
          </p:nvPr>
        </p:nvGraphicFramePr>
        <p:xfrm>
          <a:off x="4932040" y="337968"/>
          <a:ext cx="1881255" cy="53295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1255"/>
              </a:tblGrid>
              <a:tr h="947368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Montos</a:t>
                      </a:r>
                      <a:r>
                        <a:rPr lang="es-ES_tradnl" sz="1200" b="1" baseline="0" dirty="0" smtClean="0">
                          <a:solidFill>
                            <a:srgbClr val="42AC47"/>
                          </a:solidFill>
                        </a:rPr>
                        <a:t> </a:t>
                      </a:r>
                      <a:r>
                        <a:rPr lang="es-ES_tradnl" sz="1200" b="1" baseline="0" dirty="0" smtClean="0">
                          <a:solidFill>
                            <a:srgbClr val="42AC47"/>
                          </a:solidFill>
                        </a:rPr>
                        <a:t>Pre-aprobados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41872">
                <a:tc>
                  <a:txBody>
                    <a:bodyPr/>
                    <a:lstStyle/>
                    <a:p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</a:p>
                    <a:p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F7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86596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 Caja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Dispersión a </a:t>
                      </a: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cuenta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Guardadito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1049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Canales de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Terceros (Telecomm)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78302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Móvil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8211">
                <a:tc>
                  <a:txBody>
                    <a:bodyPr/>
                    <a:lstStyle/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</a:p>
                    <a:p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297 - PRE-APROBADOS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182924"/>
              </p:ext>
            </p:extLst>
          </p:nvPr>
        </p:nvGraphicFramePr>
        <p:xfrm>
          <a:off x="2159547" y="303006"/>
          <a:ext cx="1738002" cy="4938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002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MEDIO DE DISPOSICIÓN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proceso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 semanas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100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En proceso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2863">
                <a:tc>
                  <a:txBody>
                    <a:bodyPr/>
                    <a:lstStyle/>
                    <a:p>
                      <a:pPr algn="l"/>
                      <a:r>
                        <a:rPr lang="es-ES_tradnl" sz="1000" strike="noStrike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s-ES_tradnl" sz="1000" strike="noStrike" dirty="0" smtClean="0">
                          <a:solidFill>
                            <a:schemeClr val="tx1"/>
                          </a:solidFill>
                        </a:rPr>
                        <a:t>50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Máxima capacidad de compra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permitido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746586"/>
              </p:ext>
            </p:extLst>
          </p:nvPr>
        </p:nvGraphicFramePr>
        <p:xfrm>
          <a:off x="189675" y="1220986"/>
          <a:ext cx="1825211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5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</a:t>
                      </a:r>
                      <a:r>
                        <a:rPr lang="es-ES_tradnl" sz="1000" baseline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mínimo de compra</a:t>
                      </a:r>
                      <a:endParaRPr lang="es-ES_tradnl" sz="1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TARJETA AZTECA</a:t>
            </a:r>
            <a:endParaRPr lang="es-ES_tradnl" sz="1600" b="1" dirty="0">
              <a:solidFill>
                <a:srgbClr val="42AC47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981" y="297861"/>
            <a:ext cx="854001" cy="559240"/>
          </a:xfrm>
          <a:prstGeom prst="rect">
            <a:avLst/>
          </a:prstGeom>
        </p:spPr>
      </p:pic>
      <p:graphicFrame>
        <p:nvGraphicFramePr>
          <p:cNvPr id="11" name="Tab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323191"/>
              </p:ext>
            </p:extLst>
          </p:nvPr>
        </p:nvGraphicFramePr>
        <p:xfrm>
          <a:off x="5262163" y="1097862"/>
          <a:ext cx="829813" cy="45881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700400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3590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99863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13106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322427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179564"/>
              </p:ext>
            </p:extLst>
          </p:nvPr>
        </p:nvGraphicFramePr>
        <p:xfrm>
          <a:off x="6126064" y="225751"/>
          <a:ext cx="1998900" cy="5462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900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42AC47"/>
                          </a:solidFill>
                        </a:rPr>
                        <a:t>Tarjeta</a:t>
                      </a:r>
                      <a:r>
                        <a:rPr lang="es-ES_tradnl" sz="1200" b="1" baseline="0" dirty="0" smtClean="0">
                          <a:solidFill>
                            <a:srgbClr val="42AC47"/>
                          </a:solidFill>
                        </a:rPr>
                        <a:t> Azteca</a:t>
                      </a:r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96532">
                <a:tc>
                  <a:txBody>
                    <a:bodyPr/>
                    <a:lstStyle/>
                    <a:p>
                      <a:pPr algn="l"/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MOC </a:t>
                      </a:r>
                      <a:r>
                        <a:rPr lang="mr-IN" sz="900" b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="0" dirty="0" smtClean="0">
                          <a:solidFill>
                            <a:schemeClr val="tx1"/>
                          </a:solidFill>
                        </a:rPr>
                        <a:t>Originación</a:t>
                      </a:r>
                      <a:endParaRPr lang="es-ES_tradnl" sz="9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3877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MOC (entrega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de tarjeta instant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ánea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o personalizada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01454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Canales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de Terceros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(Telecomm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s-ES_tradnl" sz="9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07048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Unificado de Cobranza</a:t>
                      </a:r>
                    </a:p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Sistema de Cobranza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Móvil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90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52 – PROSA Tarjeta Azteca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77 – Disposición de Efectivo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82 – Tarjeta Azteca </a:t>
                      </a:r>
                      <a:r>
                        <a:rPr lang="es-ES_tradnl" sz="900" baseline="0" dirty="0" err="1" smtClean="0">
                          <a:solidFill>
                            <a:schemeClr val="tx1"/>
                          </a:solidFill>
                        </a:rPr>
                        <a:t>Comex</a:t>
                      </a:r>
                      <a:endParaRPr lang="es-ES_tradnl" sz="90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89 – Compra Tiempo Aire  con TAZ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159 – Disp. Efectivo Ventanilla TAZ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214 – TAZ Empleados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229 – Retiro de Efectivo con TAZ</a:t>
                      </a:r>
                    </a:p>
                    <a:p>
                      <a:pPr algn="l"/>
                      <a:r>
                        <a:rPr lang="es-ES_tradnl" sz="900" baseline="0" dirty="0" smtClean="0">
                          <a:solidFill>
                            <a:schemeClr val="tx1"/>
                          </a:solidFill>
                        </a:rPr>
                        <a:t>375 – Compra Tiempo Aire en ATM</a:t>
                      </a:r>
                      <a:endParaRPr lang="es-ES_tradnl" sz="9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15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852867"/>
              </p:ext>
            </p:extLst>
          </p:nvPr>
        </p:nvGraphicFramePr>
        <p:xfrm>
          <a:off x="2283578" y="285409"/>
          <a:ext cx="1753583" cy="5427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583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CC3333"/>
                          </a:solidFill>
                        </a:rPr>
                        <a:t>CONSUMOS</a:t>
                      </a:r>
                      <a:endParaRPr lang="es-ES_tradnl" sz="1200" b="1" dirty="0">
                        <a:solidFill>
                          <a:srgbClr val="CC3333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049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Semanas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Semanas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$ 100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Máximo CPD permitido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Clientes Nuevos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$20,000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790268"/>
              </p:ext>
            </p:extLst>
          </p:nvPr>
        </p:nvGraphicFramePr>
        <p:xfrm>
          <a:off x="189675" y="1220986"/>
          <a:ext cx="1825211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  <a:gridCol w="995398"/>
              </a:tblGrid>
              <a:tr h="217488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Saldo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Global</a:t>
                      </a:r>
                      <a:endParaRPr lang="es-ES_tradnl" sz="10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5087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Revolvente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077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Insoluto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1506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Plazo 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9105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9875">
                <a:tc rowSpan="3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Periodo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Semanal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86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Quincenal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83854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Mensual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9502">
                <a:tc rowSpan="6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Medios de Disposición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Caja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272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Pared electrónica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2894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ATM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156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Cash Back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 vMerge="1">
                  <a:txBody>
                    <a:bodyPr/>
                    <a:lstStyle/>
                    <a:p>
                      <a:endParaRPr lang="es-ES_trad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Dispersión en cuenta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Comercios externos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 rowSpan="2"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Montos</a:t>
                      </a:r>
                      <a:endParaRPr lang="es-ES_tradnl" sz="10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Mínimo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Máximo</a:t>
                      </a:r>
                      <a:endParaRPr lang="es-ES_tradnl" sz="1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</a:tbl>
          </a:graphicData>
        </a:graphic>
      </p:graphicFrame>
      <p:pic>
        <p:nvPicPr>
          <p:cNvPr id="15" name="Imagen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105" y="337165"/>
            <a:ext cx="577172" cy="545106"/>
          </a:xfrm>
          <a:prstGeom prst="rect">
            <a:avLst/>
          </a:prstGeom>
        </p:spPr>
      </p:pic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6352562"/>
              </p:ext>
            </p:extLst>
          </p:nvPr>
        </p:nvGraphicFramePr>
        <p:xfrm>
          <a:off x="4174098" y="285409"/>
          <a:ext cx="1601083" cy="527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83"/>
              </a:tblGrid>
              <a:tr h="877283">
                <a:tc>
                  <a:txBody>
                    <a:bodyPr/>
                    <a:lstStyle/>
                    <a:p>
                      <a:pPr algn="ctr"/>
                      <a:r>
                        <a:rPr lang="es-ES_tradnl" sz="1200" b="1" dirty="0" smtClean="0">
                          <a:solidFill>
                            <a:srgbClr val="304F91"/>
                          </a:solidFill>
                        </a:rPr>
                        <a:t>MOTOS</a:t>
                      </a:r>
                      <a:endParaRPr lang="es-ES_tradnl" sz="1200" b="1" dirty="0">
                        <a:solidFill>
                          <a:srgbClr val="304F91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1977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50104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39949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Semanas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22339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128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Semanas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47011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Sí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4140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4294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95592"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$ 50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Máximo CPD permitido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6" name="Título 1"/>
          <p:cNvSpPr txBox="1">
            <a:spLocks/>
          </p:cNvSpPr>
          <p:nvPr/>
        </p:nvSpPr>
        <p:spPr>
          <a:xfrm>
            <a:off x="189674" y="93556"/>
            <a:ext cx="2751933" cy="982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CC3333"/>
                </a:solidFill>
                <a:latin typeface="Calibri" charset="0"/>
                <a:ea typeface="Calibri" charset="0"/>
                <a:cs typeface="Calibri" charset="0"/>
              </a:rPr>
              <a:t>CRÉDITOS CANALES </a:t>
            </a:r>
          </a:p>
          <a:p>
            <a:r>
              <a:rPr lang="es-ES_tradnl" sz="1600" b="1" dirty="0" smtClean="0">
                <a:solidFill>
                  <a:srgbClr val="CC3333"/>
                </a:solidFill>
                <a:latin typeface="Calibri" charset="0"/>
                <a:ea typeface="Calibri" charset="0"/>
                <a:cs typeface="Calibri" charset="0"/>
              </a:rPr>
              <a:t>DE TERCEROS</a:t>
            </a:r>
            <a:endParaRPr lang="es-ES_tradnl" sz="1600" b="1" dirty="0">
              <a:solidFill>
                <a:srgbClr val="CC3333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7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53" y="359320"/>
            <a:ext cx="568401" cy="545106"/>
          </a:xfrm>
          <a:prstGeom prst="rect">
            <a:avLst/>
          </a:prstGeom>
        </p:spPr>
      </p:pic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82713"/>
              </p:ext>
            </p:extLst>
          </p:nvPr>
        </p:nvGraphicFramePr>
        <p:xfrm>
          <a:off x="6196878" y="1611313"/>
          <a:ext cx="829813" cy="3297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9813"/>
              </a:tblGrid>
              <a:tr h="700564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Originación</a:t>
                      </a:r>
                      <a:endParaRPr lang="es-ES_tradnl" sz="10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461">
                <a:tc>
                  <a:txBody>
                    <a:bodyPr/>
                    <a:lstStyle/>
                    <a:p>
                      <a:pPr algn="ctr"/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Surtimiento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54612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Pagos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29765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Cobranza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6529">
                <a:tc>
                  <a:txBody>
                    <a:bodyPr/>
                    <a:lstStyle/>
                    <a:p>
                      <a:r>
                        <a:rPr lang="es-ES_tradnl" sz="10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Core</a:t>
                      </a:r>
                    </a:p>
                  </a:txBody>
                  <a:tcPr anchor="ctr">
                    <a:lnR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002783"/>
              </p:ext>
            </p:extLst>
          </p:nvPr>
        </p:nvGraphicFramePr>
        <p:xfrm>
          <a:off x="7041292" y="733245"/>
          <a:ext cx="1869530" cy="41786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9530"/>
              </a:tblGrid>
              <a:tr h="877283">
                <a:tc>
                  <a:txBody>
                    <a:bodyPr/>
                    <a:lstStyle/>
                    <a:p>
                      <a:pPr algn="ctr"/>
                      <a:endParaRPr lang="es-ES_tradnl" sz="1200" b="1" dirty="0">
                        <a:solidFill>
                          <a:srgbClr val="42AC47"/>
                        </a:solidFill>
                      </a:endParaRPr>
                    </a:p>
                  </a:txBody>
                  <a:tcPr anchor="b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91830">
                <a:tc>
                  <a:txBody>
                    <a:bodyPr/>
                    <a:lstStyle/>
                    <a:p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MOC Canales de </a:t>
                      </a:r>
                      <a:r>
                        <a:rPr lang="es-ES_tradnl" sz="1000" b="0" dirty="0" smtClean="0">
                          <a:solidFill>
                            <a:schemeClr val="tx1"/>
                          </a:solidFill>
                        </a:rPr>
                        <a:t>Terceros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C3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mr-IN" sz="1000" baseline="0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Cotizador de crédito de consumo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endParaRPr lang="es-ES_tradnl" sz="1000" b="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6713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ADN</a:t>
                      </a: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67419">
                <a:tc>
                  <a:txBody>
                    <a:bodyPr/>
                    <a:lstStyle/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ADN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Caja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BAZ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Digital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Pared Electrónica</a:t>
                      </a:r>
                    </a:p>
                    <a:p>
                      <a:pPr algn="l"/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Caja Express</a:t>
                      </a:r>
                    </a:p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Canales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Terceros (Telecomm)</a:t>
                      </a:r>
                      <a:endParaRPr lang="es-ES_tradnl" sz="10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Regional de Crédito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  Cobranza Móvil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Sistema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Cobranza Unificado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11928">
                <a:tc>
                  <a:txBody>
                    <a:bodyPr/>
                    <a:lstStyle/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Credimax </a:t>
                      </a:r>
                    </a:p>
                    <a:p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FITIR</a:t>
                      </a:r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 0   - Comercio</a:t>
                      </a:r>
                    </a:p>
                    <a:p>
                      <a:r>
                        <a:rPr lang="es-ES_tradnl" sz="1000" baseline="0" dirty="0" smtClean="0">
                          <a:solidFill>
                            <a:schemeClr val="tx1"/>
                          </a:solidFill>
                        </a:rPr>
                        <a:t>FITIR 34 - </a:t>
                      </a:r>
                      <a:r>
                        <a:rPr lang="es-ES_tradnl" sz="1000" dirty="0" smtClean="0">
                          <a:solidFill>
                            <a:schemeClr val="tx1"/>
                          </a:solidFill>
                        </a:rPr>
                        <a:t>Motos</a:t>
                      </a:r>
                      <a:endParaRPr lang="es-ES_tradnl" sz="1000" dirty="0">
                        <a:solidFill>
                          <a:schemeClr val="tx1"/>
                        </a:solidFill>
                      </a:endParaRPr>
                    </a:p>
                  </a:txBody>
                  <a:tcPr marL="251999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" name="Rectángulo 3"/>
          <p:cNvSpPr/>
          <p:nvPr/>
        </p:nvSpPr>
        <p:spPr>
          <a:xfrm>
            <a:off x="7214365" y="1067097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42AC47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511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773BA5"/>
                </a:solidFill>
                <a:latin typeface="Calibri" charset="0"/>
                <a:ea typeface="Calibri" charset="0"/>
                <a:cs typeface="Calibri" charset="0"/>
              </a:rPr>
              <a:t>MICRONEGOCIO</a:t>
            </a:r>
            <a:endParaRPr lang="es-ES_tradnl" sz="1600" b="1" dirty="0">
              <a:solidFill>
                <a:srgbClr val="773BA5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87" y="504222"/>
            <a:ext cx="744170" cy="48731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859" y="504221"/>
            <a:ext cx="744170" cy="48731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131" y="504222"/>
            <a:ext cx="744170" cy="487317"/>
          </a:xfrm>
          <a:prstGeom prst="rect">
            <a:avLst/>
          </a:prstGeom>
        </p:spPr>
      </p:pic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5395234"/>
              </p:ext>
            </p:extLst>
          </p:nvPr>
        </p:nvGraphicFramePr>
        <p:xfrm>
          <a:off x="766354" y="1243389"/>
          <a:ext cx="6609805" cy="36572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1852"/>
                <a:gridCol w="853440"/>
                <a:gridCol w="1576251"/>
                <a:gridCol w="1741714"/>
                <a:gridCol w="1776548"/>
              </a:tblGrid>
              <a:tr h="150475">
                <a:tc rowSpan="4"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Saldo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s-MX" sz="8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TRADICIONAL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u="none" strike="noStrike" dirty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MUJER / MUJER </a:t>
                      </a:r>
                      <a:r>
                        <a:rPr lang="es-MX" sz="1200" b="1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FICO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u="none" strike="noStrike" dirty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MICRONEGOCIO </a:t>
                      </a:r>
                      <a:r>
                        <a:rPr lang="es-MX" sz="1200" b="1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PCJ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79137">
                <a:tc vMerge="1">
                  <a:txBody>
                    <a:bodyPr/>
                    <a:lstStyle/>
                    <a:p>
                      <a:pPr algn="l" rtl="0" fontAlgn="ctr"/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Global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913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Revolvente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7099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Insoluto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9137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 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Mínimo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16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5331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Plazo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Máximo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25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25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25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Semanas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1589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Periodo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Semanal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029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Quincenal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417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Mensual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9005">
                <a:tc rowSpan="6"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Medios de </a:t>
                      </a:r>
                      <a:r>
                        <a:rPr lang="es-MX" sz="900" b="1" u="none" strike="noStrike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Disposición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Caja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662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Pared</a:t>
                      </a:r>
                    </a:p>
                    <a:p>
                      <a:pPr lvl="0"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Electrónica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09162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ATM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74778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Cash </a:t>
                      </a:r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Back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662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Dispersión en</a:t>
                      </a:r>
                    </a:p>
                    <a:p>
                      <a:pPr lvl="0" algn="l" rtl="0" fontAlgn="ctr"/>
                      <a:r>
                        <a:rPr lang="es-MX" sz="90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</a:t>
                      </a:r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Cuenta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Sí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28662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Comercios</a:t>
                      </a:r>
                    </a:p>
                    <a:p>
                      <a:pPr lvl="0" algn="l" fontAlgn="ctr"/>
                      <a:r>
                        <a:rPr lang="es-MX" sz="90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</a:t>
                      </a:r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Externos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-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6191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93115">
                <a:tc rowSpan="2">
                  <a:txBody>
                    <a:bodyPr/>
                    <a:lstStyle/>
                    <a:p>
                      <a:pPr algn="l" rtl="0" fontAlgn="ctr"/>
                      <a:r>
                        <a:rPr lang="es-MX" sz="900" b="1" u="none" strike="noStrike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+mn-lt"/>
                        </a:rPr>
                        <a:t>Montos</a:t>
                      </a:r>
                      <a:endParaRPr lang="es-MX" sz="900" b="1" i="0" u="none" strike="noStrike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 Mínimo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$2,500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$3,500</a:t>
                      </a:r>
                      <a:endParaRPr lang="es-MX" sz="9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$2,500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143310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 rtl="0" fontAlgn="ctr"/>
                      <a:r>
                        <a:rPr lang="es-MX" sz="90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 Máximo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24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$60,000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$60,000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90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$60,000</a:t>
                      </a:r>
                      <a:endParaRPr lang="es-MX" sz="9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68573" marR="6243" marT="6243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597656" y="5046823"/>
            <a:ext cx="320475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 </a:t>
            </a:r>
            <a:r>
              <a:rPr lang="es-MX" sz="900" dirty="0" smtClean="0">
                <a:sym typeface="Wingdings" panose="05000000000000000000" pitchFamily="2" charset="2"/>
              </a:rPr>
              <a:t>Producto </a:t>
            </a:r>
            <a:r>
              <a:rPr lang="es-MX" sz="900" dirty="0" smtClean="0">
                <a:sym typeface="Wingdings" panose="05000000000000000000" pitchFamily="2" charset="2"/>
              </a:rPr>
              <a:t>indirecto </a:t>
            </a:r>
            <a:r>
              <a:rPr lang="es-MX" sz="900" dirty="0" smtClean="0">
                <a:sym typeface="Wingdings" panose="05000000000000000000" pitchFamily="2" charset="2"/>
              </a:rPr>
              <a:t>de MAZ que se da por el atraso de pagos.</a:t>
            </a:r>
            <a:endParaRPr lang="es-MX" sz="1000" dirty="0"/>
          </a:p>
        </p:txBody>
      </p:sp>
    </p:spTree>
    <p:extLst>
      <p:ext uri="{BB962C8B-B14F-4D97-AF65-F5344CB8AC3E}">
        <p14:creationId xmlns:p14="http://schemas.microsoft.com/office/powerpoint/2010/main" val="411766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4059289" y="745727"/>
            <a:ext cx="9292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400" b="1" dirty="0" smtClean="0">
                <a:solidFill>
                  <a:srgbClr val="773BA5"/>
                </a:solidFill>
                <a:latin typeface="Calibri" charset="0"/>
                <a:ea typeface="Calibri" charset="0"/>
                <a:cs typeface="Calibri" charset="0"/>
              </a:rPr>
              <a:t>SISTEMAS</a:t>
            </a:r>
            <a:endParaRPr lang="es-ES" dirty="0">
              <a:solidFill>
                <a:srgbClr val="773BA5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240457"/>
              </p:ext>
            </p:extLst>
          </p:nvPr>
        </p:nvGraphicFramePr>
        <p:xfrm>
          <a:off x="869224" y="1253762"/>
          <a:ext cx="6968491" cy="32765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9582"/>
                <a:gridCol w="1988748"/>
                <a:gridCol w="2096734"/>
                <a:gridCol w="2053427"/>
              </a:tblGrid>
              <a:tr h="214459">
                <a:tc>
                  <a:txBody>
                    <a:bodyPr/>
                    <a:lstStyle/>
                    <a:p>
                      <a:pPr algn="ctr" fontAlgn="ctr"/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TRADICIONAL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u="none" strike="noStrike" dirty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MUJER / MUJER </a:t>
                      </a:r>
                      <a:r>
                        <a:rPr lang="es-MX" sz="1200" b="1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FICO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s-MX" sz="1200" b="1" u="none" strike="noStrike" dirty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MICRONEGOCIO </a:t>
                      </a:r>
                      <a:r>
                        <a:rPr lang="es-MX" sz="1200" b="1" u="none" strike="noStrike" dirty="0" smtClean="0">
                          <a:solidFill>
                            <a:srgbClr val="773BA5"/>
                          </a:solidFill>
                          <a:effectLst/>
                          <a:latin typeface="+mn-lt"/>
                        </a:rPr>
                        <a:t>PCJ</a:t>
                      </a:r>
                    </a:p>
                    <a:p>
                      <a:pPr algn="ctr" rtl="0" fontAlgn="ctr"/>
                      <a:endParaRPr lang="es-MX" sz="1200" b="1" i="0" u="none" strike="noStrike" dirty="0">
                        <a:solidFill>
                          <a:srgbClr val="773BA5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08492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Originación</a:t>
                      </a:r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Sistema Micronegocio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Sistema Micronegocio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4933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Surtimiento</a:t>
                      </a:r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Dispersión a Cuenta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Dispersión a Cuenta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rtl="0" fontAlgn="ctr"/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Caja ADN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>
                          <a:effectLst/>
                        </a:rPr>
                        <a:t>Caja ADN</a:t>
                      </a:r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Caja ADN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8939">
                <a:tc rowSpan="3">
                  <a:txBody>
                    <a:bodyPr/>
                    <a:lstStyle/>
                    <a:p>
                      <a:pPr algn="l" rtl="0" fontAlgn="ctr"/>
                      <a:r>
                        <a:rPr lang="es-MX" sz="10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Pagos</a:t>
                      </a:r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es-MX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8166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Pared </a:t>
                      </a:r>
                      <a:r>
                        <a:rPr lang="es-MX" sz="1000" u="none" strike="noStrike" dirty="0" smtClean="0">
                          <a:effectLst/>
                        </a:rPr>
                        <a:t>Electrónica</a:t>
                      </a:r>
                      <a:r>
                        <a:rPr lang="es-MX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s-MX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Caja Express</a:t>
                      </a:r>
                      <a:endParaRPr lang="es-MX" sz="1000" u="none" strike="noStrike" dirty="0" smtClean="0">
                        <a:effectLst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Pared </a:t>
                      </a:r>
                      <a:r>
                        <a:rPr lang="es-MX" sz="1000" u="none" strike="noStrike" dirty="0" smtClean="0">
                          <a:effectLst/>
                        </a:rPr>
                        <a:t>Electrónica </a:t>
                      </a:r>
                      <a:r>
                        <a:rPr lang="es-MX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Caja Express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>
                          <a:effectLst/>
                        </a:rPr>
                        <a:t>Pared </a:t>
                      </a:r>
                      <a:r>
                        <a:rPr lang="es-MX" sz="1000" u="none" strike="noStrike" dirty="0" smtClean="0">
                          <a:effectLst/>
                        </a:rPr>
                        <a:t>Electrónica </a:t>
                      </a:r>
                      <a:r>
                        <a:rPr lang="es-MX" sz="1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/ Caja Express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322197"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ADN Móvil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ADN Móvil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ADN Móvil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798129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Cobranza</a:t>
                      </a:r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Sistema de Cobranza M</a:t>
                      </a:r>
                      <a:r>
                        <a:rPr lang="es-MX" sz="1000" u="none" strike="noStrike" dirty="0" smtClean="0">
                          <a:effectLst/>
                        </a:rPr>
                        <a:t>óvil</a:t>
                      </a:r>
                      <a:endParaRPr lang="es-MX" sz="1000" u="none" strike="noStrike" dirty="0" smtClean="0">
                        <a:effectLst/>
                      </a:endParaRPr>
                    </a:p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Sistema </a:t>
                      </a:r>
                      <a:r>
                        <a:rPr lang="es-MX" sz="1000" u="none" strike="noStrike" dirty="0">
                          <a:effectLst/>
                        </a:rPr>
                        <a:t>Cobranza Micronegocio</a:t>
                      </a:r>
                      <a:br>
                        <a:rPr lang="es-MX" sz="1000" u="none" strike="noStrike" dirty="0">
                          <a:effectLst/>
                        </a:rPr>
                      </a:br>
                      <a:r>
                        <a:rPr lang="es-MX" sz="1000" u="none" strike="noStrike" dirty="0">
                          <a:effectLst/>
                        </a:rPr>
                        <a:t>FITIR </a:t>
                      </a:r>
                      <a:r>
                        <a:rPr lang="es-MX" sz="1000" u="none" strike="noStrike" dirty="0" smtClean="0">
                          <a:effectLst/>
                        </a:rPr>
                        <a:t>- 1099 </a:t>
                      </a:r>
                      <a:r>
                        <a:rPr lang="es-MX" sz="1000" u="none" strike="noStrike" dirty="0">
                          <a:effectLst/>
                        </a:rPr>
                        <a:t>Crédito Grupal MAZ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u="none" strike="noStrike" dirty="0" smtClean="0">
                          <a:effectLst/>
                        </a:rPr>
                        <a:t>Sistema de Cobranza Móvil</a:t>
                      </a:r>
                    </a:p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Sistema </a:t>
                      </a:r>
                      <a:r>
                        <a:rPr lang="es-MX" sz="1000" u="none" strike="noStrike" dirty="0">
                          <a:effectLst/>
                        </a:rPr>
                        <a:t>Cobranza Micronegocio</a:t>
                      </a:r>
                      <a:br>
                        <a:rPr lang="es-MX" sz="1000" u="none" strike="noStrike" dirty="0">
                          <a:effectLst/>
                        </a:rPr>
                      </a:br>
                      <a:r>
                        <a:rPr lang="es-MX" sz="1000" u="none" strike="noStrike" dirty="0" smtClean="0">
                          <a:effectLst/>
                        </a:rPr>
                        <a:t>FITIR - </a:t>
                      </a:r>
                      <a:r>
                        <a:rPr lang="es-MX" sz="1000" u="none" strike="noStrike" dirty="0">
                          <a:effectLst/>
                        </a:rPr>
                        <a:t>1110 Crédito Mujer MAZ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Sistema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Regional de Crédito</a:t>
                      </a:r>
                    </a:p>
                    <a:p>
                      <a:pPr algn="ctr" fontAlgn="ctr"/>
                      <a:r>
                        <a:rPr lang="es-MX" sz="1000" u="none" strike="noStrike" baseline="0" dirty="0" smtClean="0">
                          <a:effectLst/>
                        </a:rPr>
                        <a:t>Sistema 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de Cobranza Móvil</a:t>
                      </a:r>
                    </a:p>
                    <a:p>
                      <a:pPr algn="ctr" fontAlgn="ctr"/>
                      <a:r>
                        <a:rPr lang="es-MX" sz="1000" u="none" strike="noStrike" baseline="0" dirty="0" smtClean="0">
                          <a:effectLst/>
                        </a:rPr>
                        <a:t>Sistema de Cobranza 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Unificado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  <a:tr h="408492">
                <a:tc>
                  <a:txBody>
                    <a:bodyPr/>
                    <a:lstStyle/>
                    <a:p>
                      <a:pPr algn="l" rtl="0" fontAlgn="ctr"/>
                      <a:r>
                        <a:rPr lang="es-MX" sz="1000" b="1" u="none" strike="noStrike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Core</a:t>
                      </a:r>
                      <a:endParaRPr lang="es-MX" sz="1000" b="1" i="0" u="none" strike="noStrike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>
                    <a:lnL w="12700" cmpd="sng">
                      <a:noFill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Alnova</a:t>
                      </a:r>
                    </a:p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Producto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es-MX" sz="1000" u="none" strike="noStrike" dirty="0" smtClean="0">
                          <a:effectLst/>
                        </a:rPr>
                        <a:t>96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- S</a:t>
                      </a:r>
                      <a:r>
                        <a:rPr lang="es-MX" sz="1000" u="none" strike="noStrike" dirty="0" smtClean="0">
                          <a:effectLst/>
                        </a:rPr>
                        <a:t>ubproducto </a:t>
                      </a:r>
                      <a:r>
                        <a:rPr lang="es-MX" sz="1000" u="none" strike="noStrike" dirty="0">
                          <a:effectLst/>
                        </a:rPr>
                        <a:t>99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Alnova</a:t>
                      </a:r>
                    </a:p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Producto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</a:t>
                      </a:r>
                      <a:r>
                        <a:rPr lang="es-MX" sz="1000" u="none" strike="noStrike" dirty="0" smtClean="0">
                          <a:effectLst/>
                        </a:rPr>
                        <a:t>96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- S</a:t>
                      </a:r>
                      <a:r>
                        <a:rPr lang="es-MX" sz="1000" u="none" strike="noStrike" dirty="0" smtClean="0">
                          <a:effectLst/>
                        </a:rPr>
                        <a:t>ubproducto 110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MX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Credimax</a:t>
                      </a:r>
                    </a:p>
                    <a:p>
                      <a:pPr algn="ctr" fontAlgn="ctr"/>
                      <a:r>
                        <a:rPr lang="es-MX" sz="1000" u="none" strike="noStrike" dirty="0" smtClean="0">
                          <a:effectLst/>
                        </a:rPr>
                        <a:t>FITIR - 1299 Micronegocio PCJ</a:t>
                      </a:r>
                      <a:endParaRPr lang="es-MX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ctr">
                    <a:lnL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9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597656" y="4920343"/>
            <a:ext cx="3204755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 </a:t>
            </a:r>
            <a:r>
              <a:rPr lang="es-MX" sz="900" dirty="0" smtClean="0">
                <a:sym typeface="Wingdings" panose="05000000000000000000" pitchFamily="2" charset="2"/>
              </a:rPr>
              <a:t>Producto Indirecto de MAZ que se da por el atraso de pagos.</a:t>
            </a:r>
            <a:endParaRPr lang="es-MX" sz="10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189675" y="120927"/>
            <a:ext cx="7313280" cy="7665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1600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Características </a:t>
            </a:r>
          </a:p>
          <a:p>
            <a:r>
              <a:rPr lang="es-ES_tradnl" sz="1600" b="1" dirty="0" smtClean="0">
                <a:solidFill>
                  <a:srgbClr val="006135"/>
                </a:solidFill>
                <a:latin typeface="Calibri" charset="0"/>
                <a:ea typeface="Calibri" charset="0"/>
                <a:cs typeface="Calibri" charset="0"/>
              </a:rPr>
              <a:t>Productos Crédito</a:t>
            </a:r>
          </a:p>
          <a:p>
            <a:endParaRPr lang="es-ES_tradnl" sz="1600" b="1" dirty="0">
              <a:solidFill>
                <a:srgbClr val="006135"/>
              </a:solidFill>
              <a:latin typeface="Calibri" charset="0"/>
              <a:ea typeface="Calibri" charset="0"/>
              <a:cs typeface="Calibri" charset="0"/>
            </a:endParaRPr>
          </a:p>
          <a:p>
            <a:r>
              <a:rPr lang="es-ES_tradnl" sz="1600" b="1" dirty="0" smtClean="0">
                <a:solidFill>
                  <a:srgbClr val="773BA5"/>
                </a:solidFill>
                <a:latin typeface="Calibri" charset="0"/>
                <a:ea typeface="Calibri" charset="0"/>
                <a:cs typeface="Calibri" charset="0"/>
              </a:rPr>
              <a:t>MICRONEGOCIO</a:t>
            </a:r>
            <a:endParaRPr lang="es-ES_tradnl" sz="1600" b="1" dirty="0">
              <a:solidFill>
                <a:srgbClr val="773BA5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25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11901</TotalTime>
  <Words>3431</Words>
  <Application>Microsoft Macintosh PowerPoint</Application>
  <PresentationFormat>Presentación en pantalla (16:10)</PresentationFormat>
  <Paragraphs>1706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 de Microsoft Office</dc:creator>
  <cp:lastModifiedBy>Carlos Christian Marquez Lopez</cp:lastModifiedBy>
  <cp:revision>304</cp:revision>
  <dcterms:created xsi:type="dcterms:W3CDTF">2017-11-03T16:20:31Z</dcterms:created>
  <dcterms:modified xsi:type="dcterms:W3CDTF">2018-05-14T22:58:29Z</dcterms:modified>
</cp:coreProperties>
</file>